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Raleway"/>
      <p:regular r:id="rId64"/>
      <p:bold r:id="rId65"/>
      <p:italic r:id="rId66"/>
      <p:boldItalic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Helvetica Neue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6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5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aleway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aleway-italic.fntdata"/><Relationship Id="rId21" Type="http://schemas.openxmlformats.org/officeDocument/2006/relationships/slide" Target="slides/slide16.xml"/><Relationship Id="rId65" Type="http://schemas.openxmlformats.org/officeDocument/2006/relationships/font" Target="fonts/Raleway-bold.fntdata"/><Relationship Id="rId24" Type="http://schemas.openxmlformats.org/officeDocument/2006/relationships/slide" Target="slides/slide19.xml"/><Relationship Id="rId68" Type="http://schemas.openxmlformats.org/officeDocument/2006/relationships/font" Target="fonts/Lato-regular.fntdata"/><Relationship Id="rId23" Type="http://schemas.openxmlformats.org/officeDocument/2006/relationships/slide" Target="slides/slide18.xml"/><Relationship Id="rId67" Type="http://schemas.openxmlformats.org/officeDocument/2006/relationships/font" Target="fonts/Raleway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ube.switch.ch/videos/98e3ee31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utwente.nl/en/bms/m-store/step-by-step-guide/statistical-tests/choice-test-2/" TargetMode="External"/><Relationship Id="rId3" Type="http://schemas.openxmlformats.org/officeDocument/2006/relationships/hyperlink" Target="https://www.researchgate.net/figure/A-basic-decision-tree-on-how-to-select-the-appropriate-statistical-test-is-shown_fig5_256303889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/index.php?title=Confidence_interval&amp;oldid=978723666#History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holarworks.umass.edu/cgi/viewcontent.cgi?article=1342&amp;context=pare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b388e9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b388e9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2021: Too long: Finished Parts 1 and 2 in 90 minutes (with 15-minute break) (skipped Part 3, although it could have been squeezed into 6 extra minutes, see </a:t>
            </a:r>
            <a:r>
              <a:rPr lang="en" u="sng">
                <a:solidFill>
                  <a:schemeClr val="hlink"/>
                </a:solidFill>
                <a:hlinkClick r:id="rId2"/>
              </a:rPr>
              <a:t>here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2022: 90 minutes for all 3 parts (14-minute break)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2023: 91 minutes (14-minute break)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9faf3a1c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…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(Who knows geo mean?)</a:t>
            </a:r>
            <a:endParaRPr sz="1100"/>
          </a:p>
        </p:txBody>
      </p:sp>
      <p:sp>
        <p:nvSpPr>
          <p:cNvPr id="263" name="Google Shape;263;g179faf3a1c_1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c5c3e972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Infinitely</a:t>
            </a:r>
            <a:r>
              <a:rPr lang="en" sz="1100">
                <a:solidFill>
                  <a:schemeClr val="dk1"/>
                </a:solidFill>
              </a:rPr>
              <a:t> many others possible; e.g., f=exp (“softmax”), other polynomials, etc.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Why did I squeeze the RMS on top of the others?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b/c it’s always the largest, for any dataset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In fact, [CLICK] they’re ordered in </a:t>
            </a:r>
            <a:r>
              <a:rPr lang="en" sz="1100">
                <a:solidFill>
                  <a:schemeClr val="dk1"/>
                </a:solidFill>
              </a:rPr>
              <a:t>magnitude</a:t>
            </a:r>
            <a:r>
              <a:rPr lang="en" sz="1100">
                <a:solidFill>
                  <a:schemeClr val="dk1"/>
                </a:solidFill>
              </a:rPr>
              <a:t> top-down on the slide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RMS exacerbates impact of large values; others dampen it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For heavy-tailed data (e.g., PL, prev slide), g</a:t>
            </a:r>
            <a:r>
              <a:rPr lang="en" sz="1100">
                <a:solidFill>
                  <a:schemeClr val="dk1"/>
                </a:solidFill>
              </a:rPr>
              <a:t>eo mean a good compromise: dampens impact of extreme values (making it more robust), but not subjected to common problem of median, when more than half of data is of the smallest value, e.g., 1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Note that these transformations only make sense for non-negative data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2" name="Google Shape;272;g24c5c3e9729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b388e902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b388e902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</a:t>
            </a:r>
            <a:r>
              <a:rPr lang="en"/>
              <a:t>ow to know which descriptive statistics (e.g., which mean) to choose?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to know distribution!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Another one for meditation, or toilet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 simply come see poster at dlab, INN 215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9faf3a1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refresher slide summarizing some of the most important dists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(skip)</a:t>
            </a:r>
            <a:endParaRPr sz="1100"/>
          </a:p>
        </p:txBody>
      </p:sp>
      <p:sp>
        <p:nvSpPr>
          <p:cNvPr id="294" name="Google Shape;294;g179faf3a1c_1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b388e90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…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For comparing two distributions visually (e.g., empirical vs. theoretical), QQ plots are a neat tool (skip; only point to Wikipedia)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Tests: …</a:t>
            </a:r>
            <a:endParaRPr sz="1100"/>
          </a:p>
        </p:txBody>
      </p:sp>
      <p:sp>
        <p:nvSpPr>
          <p:cNvPr id="301" name="Google Shape;301;g25b388e902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b388e902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Visuals can be misleading, though: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(Reminder about last lecture)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Hard to distinguish power law from, say, exponential on linear axes (left)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5" name="Google Shape;315;g25b388e902_0_6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b388e90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Let’s say you computed your descriptive statistics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Get one mean per group, 47.3% for women, 48.7% for men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Do men or women like Snickers better?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This brings us to Part 2: quantifying uncertainty</a:t>
            </a:r>
            <a:endParaRPr sz="1100"/>
          </a:p>
        </p:txBody>
      </p:sp>
      <p:sp>
        <p:nvSpPr>
          <p:cNvPr id="325" name="Google Shape;325;g25b388e902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b388e902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b388e902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3aea63bf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53aea63bf1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b388e90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1 million repetitions of survey “Do you like Snickers?”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Every time, measure percentage of men vs. women who like Snickers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→ 1m means → plot histogram of these 1m values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8" name="Google Shape;348;g25b388e902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b388e90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b388e90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3aea63bf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53aea63bf1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b388e90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One of infinitely many possible manifestations of the world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…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This brings us to Part 2 of today’s lecture</a:t>
            </a:r>
            <a:endParaRPr sz="1100"/>
          </a:p>
        </p:txBody>
      </p:sp>
      <p:sp>
        <p:nvSpPr>
          <p:cNvPr id="384" name="Google Shape;384;g25b388e902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b388e902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5b388e902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7e7f622a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7e7f622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(“double feature”)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3aea63bf1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3aea63bf1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statements about p-values are true? (Check all that apply.)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</a:t>
            </a:r>
            <a:r>
              <a:rPr lang="en"/>
              <a:t>If P=.05, the null hypothesis has only a 5% chance of being true.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(B) A nonsignificant difference (e.g., P&gt;.05) means there is no difference between groups.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(C) </a:t>
            </a:r>
            <a:r>
              <a:rPr lang="en"/>
              <a:t>A statistically significant finding is clinically important.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(D) </a:t>
            </a:r>
            <a:r>
              <a:rPr lang="en"/>
              <a:t>Studies with P values on opposite sides of .05 are conflicting.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(E) </a:t>
            </a:r>
            <a:r>
              <a:rPr lang="en"/>
              <a:t>Studies with the same P value provide the same evidence against the null hypothesis.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(F) </a:t>
            </a:r>
            <a:r>
              <a:rPr lang="en"/>
              <a:t>P=.05 means that we have observed data that would occur only 5% of the time under the null hypothesis.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(G) </a:t>
            </a:r>
            <a:r>
              <a:rPr lang="en"/>
              <a:t>P=.05 and P&lt;.05 mean the same 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(H) </a:t>
            </a:r>
            <a:r>
              <a:rPr lang="en"/>
              <a:t>P values are properly written as inequalities (e.g., “P&lt;.02” when P=.015)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(I) </a:t>
            </a:r>
            <a:r>
              <a:rPr lang="en"/>
              <a:t>P=.05 means that if you reject the null hypothesis, the probability of a type I error is only 5%.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(J) </a:t>
            </a:r>
            <a:r>
              <a:rPr lang="en"/>
              <a:t>None of the above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79faf3a1c_1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79faf3a1c_1_102:notes"/>
          <p:cNvSpPr/>
          <p:nvPr>
            <p:ph idx="2" type="sldImg"/>
          </p:nvPr>
        </p:nvSpPr>
        <p:spPr>
          <a:xfrm>
            <a:off x="440002" y="688975"/>
            <a:ext cx="6055784" cy="340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6" name="Google Shape;416;g179faf3a1c_1_102:notes"/>
          <p:cNvSpPr txBox="1"/>
          <p:nvPr>
            <p:ph idx="1" type="body"/>
          </p:nvPr>
        </p:nvSpPr>
        <p:spPr>
          <a:xfrm>
            <a:off x="923925" y="4330700"/>
            <a:ext cx="5086350" cy="4103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Example to show</a:t>
            </a:r>
            <a:r>
              <a:rPr lang="en" sz="1100">
                <a:solidFill>
                  <a:schemeClr val="dk1"/>
                </a:solidFill>
              </a:rPr>
              <a:t> the essence of the p-value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How many “ESP” persons (out of 1000) would you expect by chance?</a:t>
            </a:r>
            <a:endParaRPr sz="1100">
              <a:solidFill>
                <a:srgbClr val="F46524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</a:rPr>
              <a:t>Prob of observing at least one “ESP” person among 1000: 1-(1-2^(-10))^1000 = 62%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79faf3a1c_1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79faf3a1c_1_110:notes"/>
          <p:cNvSpPr/>
          <p:nvPr>
            <p:ph idx="2" type="sldImg"/>
          </p:nvPr>
        </p:nvSpPr>
        <p:spPr>
          <a:xfrm>
            <a:off x="440002" y="688975"/>
            <a:ext cx="6055784" cy="340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g179faf3a1c_1_110:notes"/>
          <p:cNvSpPr txBox="1"/>
          <p:nvPr>
            <p:ph idx="1" type="body"/>
          </p:nvPr>
        </p:nvSpPr>
        <p:spPr>
          <a:xfrm>
            <a:off x="923925" y="4330700"/>
            <a:ext cx="5086350" cy="4103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79faf3a1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79faf3a1c_1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8a58d23c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8a58d23c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2023: break here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79faf3a1c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Note: we do not prove the alternative hypothesis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We check if the null hypothesis is “good enough” to explain the data</a:t>
            </a:r>
            <a:endParaRPr sz="1100"/>
          </a:p>
        </p:txBody>
      </p:sp>
      <p:sp>
        <p:nvSpPr>
          <p:cNvPr id="449" name="Google Shape;449;g179faf3a1c_1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50ce5c1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50ce5c1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b388e902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“A” for “alternative”</a:t>
            </a:r>
            <a:endParaRPr/>
          </a:p>
        </p:txBody>
      </p:sp>
      <p:sp>
        <p:nvSpPr>
          <p:cNvPr id="456" name="Google Shape;456;g25b388e902_0_5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64db8d8b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“A” for “alternative”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It’s up to you to choose the test statistic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Here two examples, second doesn’t care if too many or too few heads, so maybe better suited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3" name="Google Shape;463;g164db8d8bf6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4e6e55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</a:t>
            </a:r>
            <a:r>
              <a:rPr lang="en"/>
              <a:t>ote that Pr(S ≥ s | </a:t>
            </a:r>
            <a:r>
              <a:rPr b="1" lang="en"/>
              <a:t>H</a:t>
            </a:r>
            <a:r>
              <a:rPr b="1" baseline="-25000" lang="en"/>
              <a:t>A</a:t>
            </a:r>
            <a:r>
              <a:rPr lang="en"/>
              <a:t>) appears nowhere!</a:t>
            </a:r>
            <a:endParaRPr/>
          </a:p>
        </p:txBody>
      </p:sp>
      <p:sp>
        <p:nvSpPr>
          <p:cNvPr id="470" name="Google Shape;470;g164e6e5520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79faf3a1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79faf3a1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79faf3a1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79faf3a1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Yet another one to brood over in the bathroom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https://www.utwente.nl/en/bms/m-store/step-by-step-guide/statistical-tests/choice-test-2/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(also: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https://www.researchgate.net/figure/A-basic-decision-tree-on-how-to-select-the-appropriate-statistical-test-is-shown_fig5_256303889</a:t>
            </a:r>
            <a:r>
              <a:rPr lang="en"/>
              <a:t>)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79faf3a1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79faf3a1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E.g., data might also be likely under alt. </a:t>
            </a:r>
            <a:r>
              <a:rPr lang="en"/>
              <a:t>h</a:t>
            </a:r>
            <a:r>
              <a:rPr lang="en"/>
              <a:t>ypothesis: e.g.,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https://en.wikipedia.org/w/index.php?title=Confidence_interval&amp;oldid=978723666#History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Conversely, rejecting H_0 does not necessarily imply accepting H_A (data could be equally unlikely under H_A)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Devilish!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5b388e902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5b388e902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devil who invented p-values: Ronald Fisher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Effect size + p-values = confidence intervals (see later)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b388e902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5b388e902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79faf3a1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79faf3a1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a consequence, some scientific journals have </a:t>
            </a:r>
            <a:r>
              <a:rPr lang="en"/>
              <a:t>even</a:t>
            </a:r>
            <a:r>
              <a:rPr lang="en"/>
              <a:t> altogether banned using p-values in order to claim whether a hypothesis is correct or not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b388e902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b388e902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b388e90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5b388e902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3aea63bf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3aea63bf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3aea63bf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(Informal intuition)</a:t>
            </a:r>
            <a:endParaRPr/>
          </a:p>
        </p:txBody>
      </p:sp>
      <p:sp>
        <p:nvSpPr>
          <p:cNvPr id="533" name="Google Shape;533;g53aea63bf1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3aea63bf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Viz: bar means that, if </a:t>
            </a:r>
            <a:r>
              <a:rPr lang="en"/>
              <a:t>𝜇</a:t>
            </a:r>
            <a:r>
              <a:rPr baseline="-25000" lang="en"/>
              <a:t>0 </a:t>
            </a:r>
            <a:r>
              <a:rPr lang="en"/>
              <a:t>is true value, the empirical estimate m falls into range of bar with </a:t>
            </a:r>
            <a:r>
              <a:rPr lang="en">
                <a:solidFill>
                  <a:schemeClr val="dk1"/>
                </a:solidFill>
              </a:rPr>
              <a:t>probability γ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m falls outside of range of bar, </a:t>
            </a:r>
            <a:r>
              <a:rPr lang="en">
                <a:solidFill>
                  <a:schemeClr val="dk1"/>
                </a:solidFill>
              </a:rPr>
              <a:t>𝜇</a:t>
            </a:r>
            <a:r>
              <a:rPr baseline="-25000" lang="en">
                <a:solidFill>
                  <a:schemeClr val="dk1"/>
                </a:solidFill>
              </a:rPr>
              <a:t>0 </a:t>
            </a:r>
            <a:r>
              <a:rPr lang="en"/>
              <a:t>i</a:t>
            </a:r>
            <a:r>
              <a:rPr lang="en"/>
              <a:t>s rejected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Most extreme cases (m barely falls into range of bar, so </a:t>
            </a:r>
            <a:r>
              <a:rPr lang="en">
                <a:solidFill>
                  <a:schemeClr val="dk1"/>
                </a:solidFill>
              </a:rPr>
              <a:t>𝜇</a:t>
            </a:r>
            <a:r>
              <a:rPr baseline="-25000" lang="en">
                <a:solidFill>
                  <a:schemeClr val="dk1"/>
                </a:solidFill>
              </a:rPr>
              <a:t>0 </a:t>
            </a:r>
            <a:r>
              <a:rPr lang="en">
                <a:solidFill>
                  <a:schemeClr val="dk1"/>
                </a:solidFill>
              </a:rPr>
              <a:t>is barely not rejected</a:t>
            </a:r>
            <a:r>
              <a:rPr lang="en"/>
              <a:t>) shown here in blue and gold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Every </a:t>
            </a:r>
            <a:r>
              <a:rPr lang="en">
                <a:solidFill>
                  <a:schemeClr val="dk1"/>
                </a:solidFill>
              </a:rPr>
              <a:t>𝜇</a:t>
            </a:r>
            <a:r>
              <a:rPr baseline="-25000" lang="en">
                <a:solidFill>
                  <a:schemeClr val="dk1"/>
                </a:solidFill>
              </a:rPr>
              <a:t>0</a:t>
            </a:r>
            <a:r>
              <a:rPr lang="en"/>
              <a:t> b/w these 2 extremes cannot be rejected given the </a:t>
            </a:r>
            <a:r>
              <a:rPr lang="en"/>
              <a:t>empirically</a:t>
            </a:r>
            <a:r>
              <a:rPr lang="en"/>
              <a:t> observed 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this sense, a CI summarizes an infinite number of possible hypothesis tests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Tells you about effect size (y-axis) as well as significance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→ CIs are generally preferred over hypothesis tests</a:t>
            </a:r>
            <a:endParaRPr/>
          </a:p>
        </p:txBody>
      </p:sp>
      <p:sp>
        <p:nvSpPr>
          <p:cNvPr id="545" name="Google Shape;545;g53aea63bf1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5b388e90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“Verify that this is actually true”: requires even more hypo testing, shifting the problem…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order to see how to use sampling, let’s take another view of the def of CIs</a:t>
            </a:r>
            <a:endParaRPr/>
          </a:p>
        </p:txBody>
      </p:sp>
      <p:sp>
        <p:nvSpPr>
          <p:cNvPr id="566" name="Google Shape;566;g25b388e902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3aea63bf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concreteness, use gamma = 95%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Whatever the true </a:t>
            </a:r>
            <a:r>
              <a:rPr lang="en">
                <a:solidFill>
                  <a:schemeClr val="dk1"/>
                </a:solidFill>
              </a:rPr>
              <a:t>𝜇, 95% of all m_i’s will lie within 95% CI around 𝜇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alternative viewpoint gives rise to an easy way of computing CIs: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Simulate the N repetitions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how? After all, we observe only one repetition!</a:t>
            </a:r>
            <a:endParaRPr/>
          </a:p>
        </p:txBody>
      </p:sp>
      <p:sp>
        <p:nvSpPr>
          <p:cNvPr id="573" name="Google Shape;573;g53aea63bf1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3aea63bf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https://scholarworks.umass.edu/cgi/viewcontent.cgi?article=1342&amp;context=pare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Ideally, you’d like to draw many “Samples” from the “Population”, but you can’t (you have only 1 sample)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Instead, assume that distribution underlying Sample is a good enough approximation of the distribution underlying Population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draw from that distribution, draw new random samples (each of same size as Sample!) with replacement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“Why not w/o replacement?”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work w/ histogram as shown on previous slide (e.g., find top/bottom 2.5%)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Keeping sample size is important: this where the </a:t>
            </a:r>
            <a:r>
              <a:rPr lang="en"/>
              <a:t>uncertainty</a:t>
            </a:r>
            <a:r>
              <a:rPr lang="en"/>
              <a:t> comes in: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Small sample size: much variation among estimates m_i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Large sample size: little variation (law of large numbers)</a:t>
            </a:r>
            <a:endParaRPr/>
          </a:p>
        </p:txBody>
      </p:sp>
      <p:sp>
        <p:nvSpPr>
          <p:cNvPr id="621" name="Google Shape;621;g53aea63bf1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b388e90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“Always ask, always tell”: top journals require this</a:t>
            </a:r>
            <a:endParaRPr/>
          </a:p>
        </p:txBody>
      </p:sp>
      <p:sp>
        <p:nvSpPr>
          <p:cNvPr id="635" name="Google Shape;635;g25b388e902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b388e902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b388e902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79faf3a1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79faf3a1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“Detecting an effect” == “rejecting the null hypo”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79faf3a1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79faf3a1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Bonferroni based on union bound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Bonferroni reduces “false-</a:t>
            </a:r>
            <a:r>
              <a:rPr lang="en"/>
              <a:t>rejection</a:t>
            </a:r>
            <a:r>
              <a:rPr lang="en"/>
              <a:t> rate” of H_0, but it has high “false-nonrejection” rate (a.k.a. low power)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Sidak a better tradeoff (uses formula derived on previous slide to bound prob of drawing at least one FP conclusion)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9faf3a1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79faf3a1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 start from very basic questions we might want to ask about a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Things will become uncannily complex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5b388e902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5b388e902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79faf3a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79faf3a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Doesn’t measure slope, but closeness to being a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Rank correlation </a:t>
            </a:r>
            <a:r>
              <a:rPr lang="en"/>
              <a:t>captures any monotonic nonlinear relationship, but</a:t>
            </a:r>
            <a:r>
              <a:rPr lang="en"/>
              <a:t> won’t capture U or ring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MI will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5b388e902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5b388e902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(skip slide)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“Check it out at home if you’d like to have some fun”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Rather see example from next slide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450ce5c14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450ce5c14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(if time, ask) “Which of these has largest corr coeff?”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Nasty: although visual appearance very different, key descriptive statistics are essentially the same (cf. box)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⇒ cannot use these descriptive statistics alone to answer question of how y depends on 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to look at data visually!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79faf3a1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79faf3a1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(more text to explain previous slide; no need to read the slide out loud)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79faf3a1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79faf3a1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Called “Simpson’s paradox”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Diagram: disk sizes correspond to number of applicants; averages are skewed toward the larger subgroups; as a consequence, the trend is reversed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79faf3a1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79faf3a1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(can skip this slide; it essentially just says in writing what I said in words on the previous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53aea63bf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53aea63bf1_0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50cdf1c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50cdf1c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b388e90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b388e90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9faf3a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9faf3a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Percentiles also called quartiles; 50% = median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Why is count per column non-redundant? Because values could be missing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c5c3e972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Points = product reviews; x = ratings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(Ask: </a:t>
            </a:r>
            <a:r>
              <a:rPr lang="en" sz="1100"/>
              <a:t>where’s mean rating?)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Often, data belong to different groups; e.g., here, reviews from different raters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(Ask; </a:t>
            </a:r>
            <a:r>
              <a:rPr lang="en" sz="1100"/>
              <a:t>where’s typical rater?)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…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Want to characterize raw data (e.g., typical sentiment of online product reviews)?</a:t>
            </a:r>
            <a:br>
              <a:rPr lang="en" sz="1100"/>
            </a:br>
            <a:r>
              <a:rPr lang="en" sz="1100"/>
              <a:t>→ micro-avg!</a:t>
            </a:r>
            <a:r>
              <a:rPr lang="en" sz="1100">
                <a:solidFill>
                  <a:schemeClr val="dk1"/>
                </a:solidFill>
              </a:rPr>
              <a:t> (all data points get same weight)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Want </a:t>
            </a:r>
            <a:r>
              <a:rPr lang="en" sz="1100">
                <a:solidFill>
                  <a:schemeClr val="dk1"/>
                </a:solidFill>
              </a:rPr>
              <a:t>to characterize “data producers” (e.g., product reviewers)?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→ macro-avg! (all groups get same weight)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7" name="Google Shape;197;g24c5c3e9729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9faf3a1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9faf3a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Ok, so we talked about the mean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You’re also all familiar with the std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why do we need all these other </a:t>
            </a:r>
            <a:r>
              <a:rPr lang="en"/>
              <a:t>summary</a:t>
            </a:r>
            <a:r>
              <a:rPr lang="en"/>
              <a:t> statistics?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Because mean/std are sensitive to extreme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 example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Extreme values can be outliers caused by measurement errors, badly entered data, wrong unit,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also some distributions are inherently “all about extreme values” (p.t.o.)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66738" y="171450"/>
            <a:ext cx="80010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609600" y="4683919"/>
            <a:ext cx="19812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2895600" y="4686300"/>
            <a:ext cx="32004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7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8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42850" y="250709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52712" y="127053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2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2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2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2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6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hyperlink" Target="https://arxiv.org/abs/cond-mat/041200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Generalized_mean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hyperlink" Target="http://jonfwilkins.com/wp-content/uploads/2013/06/BaseImage.png" TargetMode="External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gif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hyperlink" Target="https://en.wikipedia.org/wiki/Q%E2%80%93Q_plot" TargetMode="External"/><Relationship Id="rId8" Type="http://schemas.openxmlformats.org/officeDocument/2006/relationships/hyperlink" Target="https://en.wikipedia.org/wiki/Q%E2%80%93Q_plo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hyperlink" Target="https://web.speakup.info/room/join/66626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xkcd.com/1132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.epfl.ch/ada2023-lec4-feedback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en.wikipedia.org/wiki/Ronald_Fisher" TargetMode="External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sciencedirect.com/science/article/abs/pii/S0037196308000620" TargetMode="External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n.wikipedia.org/wiki/Bayes_factor" TargetMode="External"/><Relationship Id="rId4" Type="http://schemas.openxmlformats.org/officeDocument/2006/relationships/hyperlink" Target="http://www.inference.org.uk/itila/book.html" TargetMode="External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en.wikipedia.org/wiki/Law_of_large_numbers" TargetMode="External"/><Relationship Id="rId4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guessthecorrelation.com/" TargetMode="External"/><Relationship Id="rId4" Type="http://schemas.openxmlformats.org/officeDocument/2006/relationships/hyperlink" Target="http://www.tylervigen.com/spurious-correlations" TargetMode="External"/><Relationship Id="rId5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en.wikipedia.org/wiki/Anscombe%27s_quartet" TargetMode="External"/><Relationship Id="rId4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.epfl.ch/ada2023-lec4-feedbac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Robust_measures_of_scale" TargetMode="External"/><Relationship Id="rId4" Type="http://schemas.openxmlformats.org/officeDocument/2006/relationships/hyperlink" Target="https://en.wikipedia.org/wiki/Robust_statistics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Shot 2017-05-29 at 10.29.02 PM.png"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49" y="873025"/>
            <a:ext cx="3384251" cy="338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/>
        </p:nvSpPr>
        <p:spPr>
          <a:xfrm>
            <a:off x="712450" y="112125"/>
            <a:ext cx="76533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Applied Data Analysis (CS401)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850" y="3860451"/>
            <a:ext cx="1228850" cy="12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4565450" y="1447105"/>
            <a:ext cx="4223400" cy="2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Lecture 4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Describing data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 Oct 2023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00" y="4511602"/>
            <a:ext cx="1644925" cy="4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/>
        </p:nvSpPr>
        <p:spPr>
          <a:xfrm>
            <a:off x="2680800" y="4317000"/>
            <a:ext cx="3782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Robert West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152400" y="466112"/>
            <a:ext cx="9144000" cy="47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>
            <p:ph type="title"/>
          </p:nvPr>
        </p:nvSpPr>
        <p:spPr>
          <a:xfrm>
            <a:off x="457200" y="82296"/>
            <a:ext cx="8229600" cy="582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Heavy-tailed distributions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400" y="1522025"/>
            <a:ext cx="1184050" cy="2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457200" y="994050"/>
            <a:ext cx="8467200" cy="4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Some distributions are all about the extreme values</a:t>
            </a:r>
            <a:endParaRPr sz="2200"/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E.g., </a:t>
            </a:r>
            <a:r>
              <a:rPr lang="en" sz="2200" u="sng">
                <a:solidFill>
                  <a:schemeClr val="hlink"/>
                </a:solidFill>
                <a:hlinkClick r:id="rId5"/>
              </a:rPr>
              <a:t>power laws</a:t>
            </a:r>
            <a:r>
              <a:rPr lang="en" sz="2200"/>
              <a:t> (see last lecture):</a:t>
            </a:r>
            <a:endParaRPr sz="2200"/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Very very large values are rare, “but not very rare”</a:t>
            </a:r>
            <a:endParaRPr sz="2200"/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Body size vs. city size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en" sz="2200">
                <a:solidFill>
                  <a:schemeClr val="dk2"/>
                </a:solidFill>
              </a:rPr>
              <a:t>For k &lt;= 3: infinite variance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For k &lt;= 2: </a:t>
            </a:r>
            <a:r>
              <a:rPr lang="en" sz="2200">
                <a:solidFill>
                  <a:schemeClr val="dk2"/>
                </a:solidFill>
              </a:rPr>
              <a:t>infinite variance, </a:t>
            </a:r>
            <a:r>
              <a:rPr lang="en" sz="2200"/>
              <a:t>infinite mean</a:t>
            </a:r>
            <a:endParaRPr sz="2200"/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Don’t report (arithmetic) mean/variance for power-law- distributed data!</a:t>
            </a:r>
            <a:endParaRPr sz="2200"/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Use robust statistics (e.g., median, quantiles</a:t>
            </a:r>
            <a:r>
              <a:rPr lang="en" sz="2200"/>
              <a:t>, etc.</a:t>
            </a:r>
            <a:r>
              <a:rPr lang="en" sz="2200"/>
              <a:t>)</a:t>
            </a:r>
            <a:br>
              <a:rPr lang="en" sz="2200"/>
            </a:br>
            <a:r>
              <a:rPr lang="en" sz="2200"/>
              <a:t>o</a:t>
            </a:r>
            <a:r>
              <a:rPr lang="en" sz="2200"/>
              <a:t>r geometric mean (p.t.o.)</a:t>
            </a:r>
            <a:endParaRPr sz="2200"/>
          </a:p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25" y="896225"/>
            <a:ext cx="86127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Common trick: transform data into a different space (via function </a:t>
            </a:r>
            <a:r>
              <a:rPr i="1" lang="en" sz="2200"/>
              <a:t>f</a:t>
            </a:r>
            <a:r>
              <a:rPr lang="en" sz="2200"/>
              <a:t>), take mean there, then transform back into the original space (via </a:t>
            </a:r>
            <a:r>
              <a:rPr i="1" lang="en" sz="2200"/>
              <a:t>f</a:t>
            </a:r>
            <a:r>
              <a:rPr baseline="30000" lang="en" sz="2200"/>
              <a:t>–1</a:t>
            </a:r>
            <a:r>
              <a:rPr lang="en" sz="2200"/>
              <a:t>):</a:t>
            </a:r>
            <a:endParaRPr sz="2200"/>
          </a:p>
        </p:txBody>
      </p:sp>
      <p:sp>
        <p:nvSpPr>
          <p:cNvPr id="275" name="Google Shape;275;p39"/>
          <p:cNvSpPr txBox="1"/>
          <p:nvPr>
            <p:ph type="title"/>
          </p:nvPr>
        </p:nvSpPr>
        <p:spPr>
          <a:xfrm>
            <a:off x="457200" y="82296"/>
            <a:ext cx="82296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Generalized means </a:t>
            </a:r>
            <a:r>
              <a:rPr lang="en" sz="1500"/>
              <a:t>[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Wikipedia</a:t>
            </a:r>
            <a:r>
              <a:rPr lang="en" sz="1500"/>
              <a:t>]</a:t>
            </a:r>
            <a:endParaRPr b="0" i="0" sz="15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311725" y="3334625"/>
            <a:ext cx="8612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i="1" lang="en" sz="2200"/>
              <a:t>f</a:t>
            </a:r>
            <a:r>
              <a:rPr lang="en" sz="2200"/>
              <a:t>(</a:t>
            </a:r>
            <a:r>
              <a:rPr i="1" lang="en" sz="2200"/>
              <a:t>x</a:t>
            </a:r>
            <a:r>
              <a:rPr lang="en" sz="2200"/>
              <a:t>) = </a:t>
            </a:r>
            <a:r>
              <a:rPr i="1" lang="en" sz="2200"/>
              <a:t>x</a:t>
            </a:r>
            <a:r>
              <a:rPr lang="en" sz="2200"/>
              <a:t>,   </a:t>
            </a:r>
            <a:r>
              <a:rPr i="1" lang="en" sz="2200">
                <a:solidFill>
                  <a:schemeClr val="dk2"/>
                </a:solidFill>
              </a:rPr>
              <a:t>f</a:t>
            </a:r>
            <a:r>
              <a:rPr baseline="30000" lang="en" sz="2200">
                <a:solidFill>
                  <a:schemeClr val="dk2"/>
                </a:solidFill>
              </a:rPr>
              <a:t>–1</a:t>
            </a:r>
            <a:r>
              <a:rPr lang="en" sz="2200">
                <a:solidFill>
                  <a:schemeClr val="dk2"/>
                </a:solidFill>
              </a:rPr>
              <a:t>(</a:t>
            </a:r>
            <a:r>
              <a:rPr i="1" lang="en" sz="2200">
                <a:solidFill>
                  <a:schemeClr val="dk2"/>
                </a:solidFill>
              </a:rPr>
              <a:t>x</a:t>
            </a:r>
            <a:r>
              <a:rPr lang="en" sz="2200">
                <a:solidFill>
                  <a:schemeClr val="dk2"/>
                </a:solidFill>
              </a:rPr>
              <a:t>) = </a:t>
            </a:r>
            <a:r>
              <a:rPr i="1" lang="en" sz="2200">
                <a:solidFill>
                  <a:schemeClr val="dk2"/>
                </a:solidFill>
              </a:rPr>
              <a:t>x</a:t>
            </a:r>
            <a:r>
              <a:rPr lang="en" sz="2200">
                <a:solidFill>
                  <a:schemeClr val="dk2"/>
                </a:solidFill>
              </a:rPr>
              <a:t>				“arithmetic mean”</a:t>
            </a:r>
            <a:endParaRPr sz="2200"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311725" y="3868025"/>
            <a:ext cx="8612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i="1" lang="en" sz="2200"/>
              <a:t>f</a:t>
            </a:r>
            <a:r>
              <a:rPr lang="en" sz="2200"/>
              <a:t>(</a:t>
            </a:r>
            <a:r>
              <a:rPr i="1" lang="en" sz="2200"/>
              <a:t>x</a:t>
            </a:r>
            <a:r>
              <a:rPr lang="en" sz="2200"/>
              <a:t>) = log(</a:t>
            </a:r>
            <a:r>
              <a:rPr i="1" lang="en" sz="2200"/>
              <a:t>x</a:t>
            </a:r>
            <a:r>
              <a:rPr lang="en" sz="2200"/>
              <a:t>),   </a:t>
            </a:r>
            <a:r>
              <a:rPr i="1" lang="en" sz="2200">
                <a:solidFill>
                  <a:schemeClr val="dk2"/>
                </a:solidFill>
              </a:rPr>
              <a:t>f</a:t>
            </a:r>
            <a:r>
              <a:rPr baseline="30000" lang="en" sz="2200">
                <a:solidFill>
                  <a:schemeClr val="dk2"/>
                </a:solidFill>
              </a:rPr>
              <a:t>–1</a:t>
            </a:r>
            <a:r>
              <a:rPr lang="en" sz="2200">
                <a:solidFill>
                  <a:schemeClr val="dk2"/>
                </a:solidFill>
              </a:rPr>
              <a:t>(</a:t>
            </a:r>
            <a:r>
              <a:rPr i="1" lang="en" sz="2200">
                <a:solidFill>
                  <a:schemeClr val="dk2"/>
                </a:solidFill>
              </a:rPr>
              <a:t>x</a:t>
            </a:r>
            <a:r>
              <a:rPr lang="en" sz="2200">
                <a:solidFill>
                  <a:schemeClr val="dk2"/>
                </a:solidFill>
              </a:rPr>
              <a:t>) = exp(</a:t>
            </a:r>
            <a:r>
              <a:rPr i="1" lang="en" sz="2200">
                <a:solidFill>
                  <a:schemeClr val="dk2"/>
                </a:solidFill>
              </a:rPr>
              <a:t>x</a:t>
            </a:r>
            <a:r>
              <a:rPr lang="en" sz="2200">
                <a:solidFill>
                  <a:schemeClr val="dk2"/>
                </a:solidFill>
              </a:rPr>
              <a:t>)		“geometric mean”</a:t>
            </a:r>
            <a:endParaRPr sz="2200"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825" y="1784967"/>
            <a:ext cx="1940355" cy="8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311725" y="4438659"/>
            <a:ext cx="8612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i="1" lang="en" sz="2200"/>
              <a:t>f</a:t>
            </a:r>
            <a:r>
              <a:rPr lang="en" sz="2200"/>
              <a:t>(</a:t>
            </a:r>
            <a:r>
              <a:rPr i="1" lang="en" sz="2200"/>
              <a:t>x</a:t>
            </a:r>
            <a:r>
              <a:rPr lang="en" sz="2200"/>
              <a:t>) = 1/</a:t>
            </a:r>
            <a:r>
              <a:rPr i="1" lang="en" sz="2200"/>
              <a:t>x</a:t>
            </a:r>
            <a:r>
              <a:rPr lang="en" sz="2200"/>
              <a:t>,   </a:t>
            </a:r>
            <a:r>
              <a:rPr i="1" lang="en" sz="2200">
                <a:solidFill>
                  <a:schemeClr val="dk2"/>
                </a:solidFill>
              </a:rPr>
              <a:t>f</a:t>
            </a:r>
            <a:r>
              <a:rPr baseline="30000" lang="en" sz="2200">
                <a:solidFill>
                  <a:schemeClr val="dk2"/>
                </a:solidFill>
              </a:rPr>
              <a:t>–1</a:t>
            </a:r>
            <a:r>
              <a:rPr lang="en" sz="2200">
                <a:solidFill>
                  <a:schemeClr val="dk2"/>
                </a:solidFill>
              </a:rPr>
              <a:t>(</a:t>
            </a:r>
            <a:r>
              <a:rPr i="1" lang="en" sz="2200">
                <a:solidFill>
                  <a:schemeClr val="dk2"/>
                </a:solidFill>
              </a:rPr>
              <a:t>x</a:t>
            </a:r>
            <a:r>
              <a:rPr lang="en" sz="2200">
                <a:solidFill>
                  <a:schemeClr val="dk2"/>
                </a:solidFill>
              </a:rPr>
              <a:t>) = </a:t>
            </a:r>
            <a:r>
              <a:rPr lang="en" sz="2200">
                <a:solidFill>
                  <a:schemeClr val="dk2"/>
                </a:solidFill>
              </a:rPr>
              <a:t>1/</a:t>
            </a:r>
            <a:r>
              <a:rPr i="1" lang="en" sz="2200">
                <a:solidFill>
                  <a:schemeClr val="dk2"/>
                </a:solidFill>
              </a:rPr>
              <a:t>x</a:t>
            </a:r>
            <a:r>
              <a:rPr lang="en" sz="2200">
                <a:solidFill>
                  <a:schemeClr val="dk2"/>
                </a:solidFill>
              </a:rPr>
              <a:t>			“harmonic mean”</a:t>
            </a:r>
            <a:endParaRPr sz="2200"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25" y="2801225"/>
            <a:ext cx="8612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i="1" lang="en" sz="2200"/>
              <a:t>f</a:t>
            </a:r>
            <a:r>
              <a:rPr lang="en" sz="2200"/>
              <a:t>(</a:t>
            </a:r>
            <a:r>
              <a:rPr i="1" lang="en" sz="2200"/>
              <a:t>x</a:t>
            </a:r>
            <a:r>
              <a:rPr lang="en" sz="2200"/>
              <a:t>) = </a:t>
            </a:r>
            <a:r>
              <a:rPr i="1" lang="en" sz="2200"/>
              <a:t>x</a:t>
            </a:r>
            <a:r>
              <a:rPr baseline="30000" lang="en" sz="2200">
                <a:solidFill>
                  <a:schemeClr val="dk2"/>
                </a:solidFill>
              </a:rPr>
              <a:t>2</a:t>
            </a:r>
            <a:r>
              <a:rPr lang="en" sz="2200"/>
              <a:t>,   </a:t>
            </a:r>
            <a:r>
              <a:rPr i="1" lang="en" sz="2200">
                <a:solidFill>
                  <a:schemeClr val="dk2"/>
                </a:solidFill>
              </a:rPr>
              <a:t>f</a:t>
            </a:r>
            <a:r>
              <a:rPr baseline="30000" lang="en" sz="2200">
                <a:solidFill>
                  <a:schemeClr val="dk2"/>
                </a:solidFill>
              </a:rPr>
              <a:t>–1</a:t>
            </a:r>
            <a:r>
              <a:rPr lang="en" sz="2200">
                <a:solidFill>
                  <a:schemeClr val="dk2"/>
                </a:solidFill>
              </a:rPr>
              <a:t>(</a:t>
            </a:r>
            <a:r>
              <a:rPr i="1" lang="en" sz="2200">
                <a:solidFill>
                  <a:schemeClr val="dk2"/>
                </a:solidFill>
              </a:rPr>
              <a:t>x</a:t>
            </a:r>
            <a:r>
              <a:rPr lang="en" sz="2200">
                <a:solidFill>
                  <a:schemeClr val="dk2"/>
                </a:solidFill>
              </a:rPr>
              <a:t>) = √</a:t>
            </a:r>
            <a:r>
              <a:rPr i="1" lang="en" sz="2200">
                <a:solidFill>
                  <a:schemeClr val="dk2"/>
                </a:solidFill>
              </a:rPr>
              <a:t>x</a:t>
            </a:r>
            <a:r>
              <a:rPr lang="en" sz="2200">
                <a:solidFill>
                  <a:schemeClr val="dk2"/>
                </a:solidFill>
              </a:rPr>
              <a:t>				“root mean square”</a:t>
            </a:r>
            <a:endParaRPr sz="2200"/>
          </a:p>
        </p:txBody>
      </p:sp>
      <p:sp>
        <p:nvSpPr>
          <p:cNvPr id="282" name="Google Shape;282;p39"/>
          <p:cNvSpPr/>
          <p:nvPr/>
        </p:nvSpPr>
        <p:spPr>
          <a:xfrm rot="10800000">
            <a:off x="7520425" y="2941925"/>
            <a:ext cx="662400" cy="1948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125" y="0"/>
            <a:ext cx="438554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8315325" y="266700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</p:txBody>
      </p:sp>
      <p:sp>
        <p:nvSpPr>
          <p:cNvPr id="290" name="Google Shape;290;p40"/>
          <p:cNvSpPr txBox="1"/>
          <p:nvPr>
            <p:ph idx="4294967295" type="title"/>
          </p:nvPr>
        </p:nvSpPr>
        <p:spPr>
          <a:xfrm>
            <a:off x="457200" y="82296"/>
            <a:ext cx="82296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latin typeface="Calibri"/>
                <a:ea typeface="Calibri"/>
                <a:cs typeface="Calibri"/>
                <a:sym typeface="Calibri"/>
              </a:rPr>
              <a:t>Distributions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0201" y="4367178"/>
            <a:ext cx="1174400" cy="7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457200" y="82296"/>
            <a:ext cx="8229600" cy="582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latin typeface="Calibri"/>
                <a:ea typeface="Calibri"/>
                <a:cs typeface="Calibri"/>
                <a:sym typeface="Calibri"/>
              </a:rPr>
              <a:t>Distributions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457200" y="970026"/>
            <a:ext cx="8403300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Some important distributions:</a:t>
            </a:r>
            <a:endParaRPr sz="1800"/>
          </a:p>
          <a:p>
            <a:pPr indent="-3048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" sz="1800"/>
              <a:t>Normal: </a:t>
            </a:r>
            <a:r>
              <a:rPr lang="en" sz="1800"/>
              <a:t>see previous slides</a:t>
            </a:r>
            <a:endParaRPr sz="1800"/>
          </a:p>
          <a:p>
            <a:pPr indent="-3048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Poisson: 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the distribution of counts that occur at a certain “rate”</a:t>
            </a:r>
            <a:r>
              <a:rPr lang="en" sz="1800"/>
              <a:t>; e.g., n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umber of visits to a given website in a fixed time interval.</a:t>
            </a:r>
            <a:endParaRPr sz="1800"/>
          </a:p>
          <a:p>
            <a:pPr indent="-3048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Exponential: 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the interval between two such events.</a:t>
            </a:r>
            <a:endParaRPr sz="1800"/>
          </a:p>
          <a:p>
            <a:pPr indent="-3048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1" lang="en" sz="1800">
                <a:solidFill>
                  <a:schemeClr val="dk2"/>
                </a:solidFill>
              </a:rPr>
              <a:t>Binomial/multinomial: </a:t>
            </a:r>
            <a:r>
              <a:rPr lang="en" sz="1800">
                <a:solidFill>
                  <a:schemeClr val="dk2"/>
                </a:solidFill>
              </a:rPr>
              <a:t>The number of “successes” (e.g., coin flips = heads) out of </a:t>
            </a:r>
            <a:r>
              <a:rPr i="1" lang="en" sz="1800">
                <a:solidFill>
                  <a:schemeClr val="dk2"/>
                </a:solidFill>
              </a:rPr>
              <a:t>n</a:t>
            </a:r>
            <a:r>
              <a:rPr lang="en" sz="1800">
                <a:solidFill>
                  <a:schemeClr val="dk2"/>
                </a:solidFill>
              </a:rPr>
              <a:t> trials.</a:t>
            </a:r>
            <a:endParaRPr sz="1800">
              <a:solidFill>
                <a:schemeClr val="dk2"/>
              </a:solidFill>
            </a:endParaRPr>
          </a:p>
          <a:p>
            <a:pPr indent="-3048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" sz="1800"/>
              <a:t>Power-law/</a:t>
            </a: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Zipf/Pareto/Yule: </a:t>
            </a:r>
            <a:r>
              <a:rPr lang="en" sz="1800"/>
              <a:t>e.g.,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 frequencies of different terms in a document</a:t>
            </a:r>
            <a:r>
              <a:rPr lang="en" sz="1800"/>
              <a:t>; city size</a:t>
            </a:r>
            <a:endParaRPr sz="1800"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You should understand the distribution of your data before applying any model</a:t>
            </a:r>
            <a:r>
              <a:rPr b="1" lang="en" sz="1800">
                <a:solidFill>
                  <a:srgbClr val="CC4125"/>
                </a:solidFill>
              </a:rPr>
              <a:t>!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457200" y="82296"/>
            <a:ext cx="82296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“Dear data, where are you from?”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457200" y="665226"/>
            <a:ext cx="8467200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48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" sz="2200"/>
              <a:t>Visual inspection for ruling out certain distributions:</a:t>
            </a:r>
            <a:br>
              <a:rPr lang="en" sz="2200"/>
            </a:br>
            <a:r>
              <a:rPr lang="en" sz="2200"/>
              <a:t>e.g., w</a:t>
            </a:r>
            <a:r>
              <a:rPr b="0" i="0" lang="en" sz="2200" u="none" cap="none" strike="noStrike">
                <a:latin typeface="Calibri"/>
                <a:ea typeface="Calibri"/>
                <a:cs typeface="Calibri"/>
                <a:sym typeface="Calibri"/>
              </a:rPr>
              <a:t>hen </a:t>
            </a:r>
            <a:r>
              <a:rPr lang="en" sz="2200"/>
              <a:t>histogram/box plot</a:t>
            </a:r>
            <a:r>
              <a:rPr b="0" i="0" lang="en" sz="2200" u="none" cap="none" strike="noStrike">
                <a:latin typeface="Calibri"/>
                <a:ea typeface="Calibri"/>
                <a:cs typeface="Calibri"/>
                <a:sym typeface="Calibri"/>
              </a:rPr>
              <a:t> i</a:t>
            </a:r>
            <a:r>
              <a:rPr lang="en" sz="2200"/>
              <a:t>s </a:t>
            </a:r>
            <a:r>
              <a:rPr b="0" i="0" lang="en" sz="2200" u="none" cap="none" strike="noStrike">
                <a:latin typeface="Calibri"/>
                <a:ea typeface="Calibri"/>
                <a:cs typeface="Calibri"/>
                <a:sym typeface="Calibri"/>
              </a:rPr>
              <a:t>asymmetric (even for large sample size), the data cannot be normal</a:t>
            </a:r>
            <a:endParaRPr b="0" i="0" sz="2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marR="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Statistical tests:</a:t>
            </a:r>
            <a:endParaRPr sz="2200"/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Goodness-of-fit tests</a:t>
            </a:r>
            <a:endParaRPr sz="2200"/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Kolmogorov-Smirnoff test</a:t>
            </a:r>
            <a:endParaRPr sz="2200"/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Normality tests</a:t>
            </a:r>
            <a:endParaRPr sz="2200"/>
          </a:p>
        </p:txBody>
      </p:sp>
      <p:pic>
        <p:nvPicPr>
          <p:cNvPr id="305" name="Google Shape;3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75" y="2076900"/>
            <a:ext cx="2529000" cy="87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allpsych.com/researchmethods/images/skew.gif" id="306" name="Google Shape;30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8300" y="1964400"/>
            <a:ext cx="2985300" cy="11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/>
        </p:nvSpPr>
        <p:spPr>
          <a:xfrm>
            <a:off x="1129500" y="2943075"/>
            <a:ext cx="849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</a:t>
            </a:r>
            <a:endParaRPr/>
          </a:p>
        </p:txBody>
      </p:sp>
      <p:sp>
        <p:nvSpPr>
          <p:cNvPr id="308" name="Google Shape;308;p42"/>
          <p:cNvSpPr txBox="1"/>
          <p:nvPr/>
        </p:nvSpPr>
        <p:spPr>
          <a:xfrm>
            <a:off x="3415500" y="3095475"/>
            <a:ext cx="2014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(Smoothed) histogram</a:t>
            </a:r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445" y="1936839"/>
            <a:ext cx="1163399" cy="1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5174" y="1936842"/>
            <a:ext cx="1163400" cy="101795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/>
        </p:nvSpPr>
        <p:spPr>
          <a:xfrm>
            <a:off x="6064749" y="2999792"/>
            <a:ext cx="28665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Quantile-quantile (QQ)</a:t>
            </a:r>
            <a:r>
              <a:rPr lang="en" u="sng">
                <a:solidFill>
                  <a:schemeClr val="hlink"/>
                </a:solidFill>
                <a:hlinkClick r:id="rId8"/>
              </a:rPr>
              <a:t> plots</a:t>
            </a:r>
            <a:endParaRPr/>
          </a:p>
        </p:txBody>
      </p:sp>
      <p:sp>
        <p:nvSpPr>
          <p:cNvPr id="312" name="Google Shape;312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104775" y="82300"/>
            <a:ext cx="8972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4200"/>
              <a:t>Recognizing a power law</a:t>
            </a:r>
            <a:endParaRPr b="0" i="0" sz="4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300" y="1389100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81200"/>
            <a:ext cx="4471925" cy="23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3"/>
          <p:cNvSpPr/>
          <p:nvPr/>
        </p:nvSpPr>
        <p:spPr>
          <a:xfrm>
            <a:off x="2628900" y="2381250"/>
            <a:ext cx="2505000" cy="114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Log-log axes</a:t>
            </a:r>
            <a:endParaRPr/>
          </a:p>
        </p:txBody>
      </p:sp>
      <p:sp>
        <p:nvSpPr>
          <p:cNvPr id="321" name="Google Shape;321;p43"/>
          <p:cNvSpPr txBox="1"/>
          <p:nvPr/>
        </p:nvSpPr>
        <p:spPr>
          <a:xfrm>
            <a:off x="6852275" y="1886049"/>
            <a:ext cx="1849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) = 10000 </a:t>
            </a:r>
            <a:r>
              <a:rPr i="1" lang="en"/>
              <a:t>x</a:t>
            </a:r>
            <a:r>
              <a:rPr b="1" baseline="30000" lang="en">
                <a:solidFill>
                  <a:schemeClr val="dk2"/>
                </a:solidFill>
              </a:rPr>
              <a:t>–</a:t>
            </a:r>
            <a:r>
              <a:rPr baseline="30000" lang="en"/>
              <a:t>2</a:t>
            </a:r>
            <a:endParaRPr baseline="30000"/>
          </a:p>
        </p:txBody>
      </p:sp>
      <p:sp>
        <p:nvSpPr>
          <p:cNvPr id="322" name="Google Shape;322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Who likes Snickers better?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 rotWithShape="1">
          <a:blip r:embed="rId3">
            <a:alphaModFix/>
          </a:blip>
          <a:srcRect b="17266" l="0" r="68803" t="0"/>
          <a:stretch/>
        </p:blipFill>
        <p:spPr>
          <a:xfrm>
            <a:off x="2645675" y="1815600"/>
            <a:ext cx="2081250" cy="26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74435" l="80656" r="0" t="0"/>
          <a:stretch/>
        </p:blipFill>
        <p:spPr>
          <a:xfrm>
            <a:off x="4755800" y="1707722"/>
            <a:ext cx="1290474" cy="8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5"/>
          <p:cNvSpPr txBox="1"/>
          <p:nvPr/>
        </p:nvSpPr>
        <p:spPr>
          <a:xfrm>
            <a:off x="846600" y="1890425"/>
            <a:ext cx="71481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Quantifying uncertainty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Who likes Snickers better?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 b="17266" l="0" r="68803" t="0"/>
          <a:stretch/>
        </p:blipFill>
        <p:spPr>
          <a:xfrm>
            <a:off x="5312675" y="1815600"/>
            <a:ext cx="2081250" cy="26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3">
            <a:alphaModFix/>
          </a:blip>
          <a:srcRect b="74435" l="80656" r="0" t="0"/>
          <a:stretch/>
        </p:blipFill>
        <p:spPr>
          <a:xfrm>
            <a:off x="7422800" y="1707722"/>
            <a:ext cx="1290474" cy="8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 txBox="1"/>
          <p:nvPr>
            <p:ph idx="1" type="body"/>
          </p:nvPr>
        </p:nvSpPr>
        <p:spPr>
          <a:xfrm>
            <a:off x="457200" y="1402550"/>
            <a:ext cx="42573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" sz="2500"/>
              <a:t>Most straightforward descriptive statistic to answer this question: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" sz="2500"/>
              <a:t>Mean for each group (women, men)</a:t>
            </a:r>
            <a:endParaRPr sz="2500"/>
          </a:p>
        </p:txBody>
      </p:sp>
      <p:sp>
        <p:nvSpPr>
          <p:cNvPr id="345" name="Google Shape;345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Who likes Snickers better?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47"/>
          <p:cNvPicPr preferRelativeResize="0"/>
          <p:nvPr/>
        </p:nvPicPr>
        <p:blipFill rotWithShape="1">
          <a:blip r:embed="rId3">
            <a:alphaModFix/>
          </a:blip>
          <a:srcRect b="17266" l="0" r="68803" t="0"/>
          <a:stretch/>
        </p:blipFill>
        <p:spPr>
          <a:xfrm>
            <a:off x="5312675" y="1815600"/>
            <a:ext cx="2081250" cy="26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7"/>
          <p:cNvPicPr preferRelativeResize="0"/>
          <p:nvPr/>
        </p:nvPicPr>
        <p:blipFill rotWithShape="1">
          <a:blip r:embed="rId3">
            <a:alphaModFix/>
          </a:blip>
          <a:srcRect b="74435" l="80656" r="0" t="0"/>
          <a:stretch/>
        </p:blipFill>
        <p:spPr>
          <a:xfrm>
            <a:off x="7422800" y="1707722"/>
            <a:ext cx="1290474" cy="82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47"/>
          <p:cNvCxnSpPr/>
          <p:nvPr/>
        </p:nvCxnSpPr>
        <p:spPr>
          <a:xfrm>
            <a:off x="6251375" y="1966950"/>
            <a:ext cx="0" cy="108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7"/>
          <p:cNvCxnSpPr/>
          <p:nvPr/>
        </p:nvCxnSpPr>
        <p:spPr>
          <a:xfrm>
            <a:off x="6912427" y="1890750"/>
            <a:ext cx="0" cy="108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Google Shape;35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875" y="2636550"/>
            <a:ext cx="3044700" cy="178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47"/>
          <p:cNvCxnSpPr/>
          <p:nvPr/>
        </p:nvCxnSpPr>
        <p:spPr>
          <a:xfrm>
            <a:off x="1658950" y="2724150"/>
            <a:ext cx="0" cy="15876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47"/>
          <p:cNvCxnSpPr/>
          <p:nvPr/>
        </p:nvCxnSpPr>
        <p:spPr>
          <a:xfrm>
            <a:off x="2166950" y="2724150"/>
            <a:ext cx="0" cy="15876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47"/>
          <p:cNvSpPr txBox="1"/>
          <p:nvPr/>
        </p:nvSpPr>
        <p:spPr>
          <a:xfrm>
            <a:off x="999748" y="4344846"/>
            <a:ext cx="1847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Standard deviation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p47"/>
          <p:cNvCxnSpPr/>
          <p:nvPr/>
        </p:nvCxnSpPr>
        <p:spPr>
          <a:xfrm>
            <a:off x="1658951" y="4133850"/>
            <a:ext cx="500700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0" name="Google Shape;360;p47"/>
          <p:cNvSpPr txBox="1"/>
          <p:nvPr/>
        </p:nvSpPr>
        <p:spPr>
          <a:xfrm>
            <a:off x="1565009" y="2235039"/>
            <a:ext cx="68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mean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47"/>
          <p:cNvCxnSpPr>
            <a:stCxn id="360" idx="2"/>
          </p:cNvCxnSpPr>
          <p:nvPr/>
        </p:nvCxnSpPr>
        <p:spPr>
          <a:xfrm flipH="1">
            <a:off x="1907909" y="2511939"/>
            <a:ext cx="300" cy="2466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47"/>
          <p:cNvSpPr/>
          <p:nvPr/>
        </p:nvSpPr>
        <p:spPr>
          <a:xfrm>
            <a:off x="2726775" y="2927901"/>
            <a:ext cx="3403861" cy="1587571"/>
          </a:xfrm>
          <a:custGeom>
            <a:rect b="b" l="l" r="r" t="t"/>
            <a:pathLst>
              <a:path extrusionOk="0" h="92854" w="136100">
                <a:moveTo>
                  <a:pt x="0" y="92854"/>
                </a:moveTo>
                <a:cubicBezTo>
                  <a:pt x="15435" y="92854"/>
                  <a:pt x="33350" y="87076"/>
                  <a:pt x="42611" y="74728"/>
                </a:cubicBezTo>
                <a:cubicBezTo>
                  <a:pt x="53846" y="59748"/>
                  <a:pt x="56212" y="39406"/>
                  <a:pt x="67096" y="24168"/>
                </a:cubicBezTo>
                <a:cubicBezTo>
                  <a:pt x="81262" y="4336"/>
                  <a:pt x="111729" y="0"/>
                  <a:pt x="13610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Announcements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303300" y="1218200"/>
            <a:ext cx="8520600" cy="3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Project milestone P1 due this Fri 13 Oct 23:59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Remember: we won’t answer questions in final 24h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Homework H1 to be released Fri 13 Oct, due Fri 27 Oct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Friday’s lab session: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From now on: one single room: BCH2201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Exercises on topic of this lecture (describing data)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Quiz 3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Next week’s Wed lecture: held on Zoom due to travel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You can watch a live stream in Rolex Learning Center or watch from home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Who likes Snickers better?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48"/>
          <p:cNvPicPr preferRelativeResize="0"/>
          <p:nvPr/>
        </p:nvPicPr>
        <p:blipFill rotWithShape="1">
          <a:blip r:embed="rId3">
            <a:alphaModFix/>
          </a:blip>
          <a:srcRect b="17266" l="0" r="68803" t="0"/>
          <a:stretch/>
        </p:blipFill>
        <p:spPr>
          <a:xfrm>
            <a:off x="5312675" y="1815600"/>
            <a:ext cx="2081250" cy="26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8"/>
          <p:cNvPicPr preferRelativeResize="0"/>
          <p:nvPr/>
        </p:nvPicPr>
        <p:blipFill rotWithShape="1">
          <a:blip r:embed="rId3">
            <a:alphaModFix/>
          </a:blip>
          <a:srcRect b="74435" l="80656" r="0" t="0"/>
          <a:stretch/>
        </p:blipFill>
        <p:spPr>
          <a:xfrm>
            <a:off x="7422800" y="1707722"/>
            <a:ext cx="1290474" cy="8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875" y="2636550"/>
            <a:ext cx="3044700" cy="178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48"/>
          <p:cNvCxnSpPr/>
          <p:nvPr/>
        </p:nvCxnSpPr>
        <p:spPr>
          <a:xfrm>
            <a:off x="1658950" y="2724150"/>
            <a:ext cx="0" cy="15876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p48"/>
          <p:cNvCxnSpPr/>
          <p:nvPr/>
        </p:nvCxnSpPr>
        <p:spPr>
          <a:xfrm>
            <a:off x="2166950" y="2724150"/>
            <a:ext cx="0" cy="15876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48"/>
          <p:cNvSpPr txBox="1"/>
          <p:nvPr/>
        </p:nvSpPr>
        <p:spPr>
          <a:xfrm>
            <a:off x="999748" y="4344846"/>
            <a:ext cx="1847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Standard deviation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48"/>
          <p:cNvCxnSpPr/>
          <p:nvPr/>
        </p:nvCxnSpPr>
        <p:spPr>
          <a:xfrm>
            <a:off x="1658951" y="4133850"/>
            <a:ext cx="500700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6" name="Google Shape;376;p48"/>
          <p:cNvSpPr txBox="1"/>
          <p:nvPr/>
        </p:nvSpPr>
        <p:spPr>
          <a:xfrm>
            <a:off x="1565009" y="2235039"/>
            <a:ext cx="68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mean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7" name="Google Shape;377;p48"/>
          <p:cNvCxnSpPr>
            <a:stCxn id="376" idx="2"/>
          </p:cNvCxnSpPr>
          <p:nvPr/>
        </p:nvCxnSpPr>
        <p:spPr>
          <a:xfrm flipH="1">
            <a:off x="1907909" y="2511939"/>
            <a:ext cx="300" cy="2466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48"/>
          <p:cNvSpPr/>
          <p:nvPr/>
        </p:nvSpPr>
        <p:spPr>
          <a:xfrm>
            <a:off x="2726775" y="2511950"/>
            <a:ext cx="3402500" cy="2003557"/>
          </a:xfrm>
          <a:custGeom>
            <a:rect b="b" l="l" r="r" t="t"/>
            <a:pathLst>
              <a:path extrusionOk="0" h="92854" w="136100">
                <a:moveTo>
                  <a:pt x="0" y="92854"/>
                </a:moveTo>
                <a:cubicBezTo>
                  <a:pt x="15435" y="92854"/>
                  <a:pt x="33350" y="87076"/>
                  <a:pt x="42611" y="74728"/>
                </a:cubicBezTo>
                <a:cubicBezTo>
                  <a:pt x="53846" y="59748"/>
                  <a:pt x="56212" y="39406"/>
                  <a:pt x="67096" y="24168"/>
                </a:cubicBezTo>
                <a:cubicBezTo>
                  <a:pt x="81262" y="4336"/>
                  <a:pt x="111729" y="0"/>
                  <a:pt x="13610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379" name="Google Shape;379;p48"/>
          <p:cNvCxnSpPr/>
          <p:nvPr/>
        </p:nvCxnSpPr>
        <p:spPr>
          <a:xfrm>
            <a:off x="6276102" y="2495450"/>
            <a:ext cx="0" cy="6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48"/>
          <p:cNvCxnSpPr/>
          <p:nvPr/>
        </p:nvCxnSpPr>
        <p:spPr>
          <a:xfrm>
            <a:off x="6902200" y="2437704"/>
            <a:ext cx="0" cy="6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idx="1" type="body"/>
          </p:nvPr>
        </p:nvSpPr>
        <p:spPr>
          <a:xfrm>
            <a:off x="457200" y="952875"/>
            <a:ext cx="82296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" sz="2800">
                <a:solidFill>
                  <a:schemeClr val="dk2"/>
                </a:solidFill>
              </a:rPr>
              <a:t>Finite samples introduce uncertainty</a:t>
            </a:r>
            <a:endParaRPr sz="2800">
              <a:solidFill>
                <a:schemeClr val="dk2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" sz="2800">
                <a:solidFill>
                  <a:schemeClr val="dk2"/>
                </a:solidFill>
              </a:rPr>
              <a:t>Even a complete dataset is a finite sample!</a:t>
            </a:r>
            <a:endParaRPr sz="2800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/>
              <a:t>Whenever you report a statistic, you need to quantify how certain you are in it!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/>
              <a:t>We will discuss two ways of quantifying uncertainty:</a:t>
            </a:r>
            <a:br>
              <a:rPr lang="en" sz="2800"/>
            </a:br>
            <a:r>
              <a:rPr lang="en" sz="2800"/>
              <a:t>(1) H</a:t>
            </a:r>
            <a:r>
              <a:rPr lang="en" sz="2800"/>
              <a:t>ypothesis testing</a:t>
            </a:r>
            <a:br>
              <a:rPr lang="en" sz="2800"/>
            </a:br>
            <a:r>
              <a:rPr lang="en" sz="2800"/>
              <a:t>(2) Confidence intervals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/>
              <a:t>All plots should have error bars!</a:t>
            </a:r>
            <a:endParaRPr sz="2800"/>
          </a:p>
        </p:txBody>
      </p:sp>
      <p:sp>
        <p:nvSpPr>
          <p:cNvPr id="387" name="Google Shape;387;p49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500"/>
              <a:t>Be certain to</a:t>
            </a:r>
            <a:r>
              <a:rPr lang="en" sz="3500"/>
              <a:t> q</a:t>
            </a:r>
            <a:r>
              <a:rPr lang="en" sz="3500"/>
              <a:t>uantify your uncertainty!</a:t>
            </a:r>
            <a:endParaRPr b="0" i="0" sz="35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50"/>
          <p:cNvSpPr txBox="1"/>
          <p:nvPr/>
        </p:nvSpPr>
        <p:spPr>
          <a:xfrm>
            <a:off x="846600" y="1204625"/>
            <a:ext cx="71481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How to quantify uncertainty?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Approach 1: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Hypothesis testing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1"/>
          <p:cNvSpPr txBox="1"/>
          <p:nvPr/>
        </p:nvSpPr>
        <p:spPr>
          <a:xfrm>
            <a:off x="1418550" y="2943225"/>
            <a:ext cx="6306900" cy="2108400"/>
          </a:xfrm>
          <a:prstGeom prst="rect">
            <a:avLst/>
          </a:prstGeom>
          <a:solidFill>
            <a:srgbClr val="FFFFFF">
              <a:alpha val="76540"/>
            </a:srgbClr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Helvetica Neue"/>
                <a:ea typeface="Helvetica Neue"/>
                <a:cs typeface="Helvetica Neue"/>
                <a:sym typeface="Helvetica Neue"/>
              </a:rPr>
              <a:t>THINK FOR A MINUTE:</a:t>
            </a:r>
            <a:endParaRPr b="1" sz="2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Which of these statements</a:t>
            </a:r>
            <a:b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about p-values are true?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Feel free to discuss with your neighbor.)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1" name="Google Shape;401;p51"/>
          <p:cNvCxnSpPr/>
          <p:nvPr/>
        </p:nvCxnSpPr>
        <p:spPr>
          <a:xfrm rot="10800000">
            <a:off x="2744675" y="1171675"/>
            <a:ext cx="1149900" cy="79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2" name="Google Shape;402;p51"/>
          <p:cNvPicPr preferRelativeResize="0"/>
          <p:nvPr/>
        </p:nvPicPr>
        <p:blipFill rotWithShape="1">
          <a:blip r:embed="rId3">
            <a:alphaModFix/>
          </a:blip>
          <a:srcRect b="0" l="0" r="0" t="8933"/>
          <a:stretch/>
        </p:blipFill>
        <p:spPr>
          <a:xfrm>
            <a:off x="63330" y="78825"/>
            <a:ext cx="8983375" cy="270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8" name="Google Shape;408;p52"/>
          <p:cNvCxnSpPr/>
          <p:nvPr/>
        </p:nvCxnSpPr>
        <p:spPr>
          <a:xfrm rot="10800000">
            <a:off x="2744675" y="1171675"/>
            <a:ext cx="1149900" cy="79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9" name="Google Shape;409;p52"/>
          <p:cNvPicPr preferRelativeResize="0"/>
          <p:nvPr/>
        </p:nvPicPr>
        <p:blipFill rotWithShape="1">
          <a:blip r:embed="rId3">
            <a:alphaModFix/>
          </a:blip>
          <a:srcRect b="0" l="0" r="0" t="8933"/>
          <a:stretch/>
        </p:blipFill>
        <p:spPr>
          <a:xfrm>
            <a:off x="502204" y="78825"/>
            <a:ext cx="8258877" cy="24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2"/>
          <p:cNvSpPr txBox="1"/>
          <p:nvPr/>
        </p:nvSpPr>
        <p:spPr>
          <a:xfrm>
            <a:off x="2844365" y="2713037"/>
            <a:ext cx="3022500" cy="2300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Helvetica Neue"/>
                <a:ea typeface="Helvetica Neue"/>
                <a:cs typeface="Helvetica Neue"/>
                <a:sym typeface="Helvetica Neue"/>
              </a:rPr>
              <a:t>POLLING TIME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“Which of these statements about p-values are true?”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Scan QR code or go to</a:t>
            </a:r>
            <a:br>
              <a:rPr lang="en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600" u="sng">
                <a:solidFill>
                  <a:srgbClr val="0277BD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https://web.speakup.info/room/join/66626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1" name="Google Shape;41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300" y="2666900"/>
            <a:ext cx="1294775" cy="24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1447" y="2654880"/>
            <a:ext cx="2106563" cy="210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/>
        </p:nvSpPr>
        <p:spPr>
          <a:xfrm>
            <a:off x="533400" y="484300"/>
            <a:ext cx="225013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Autonomy Corp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3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4000"/>
              <a:t>Hypothesis testing: intro</a:t>
            </a:r>
            <a:endParaRPr b="0" i="0" sz="4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304800" y="1181100"/>
            <a:ext cx="82296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Joseph B. Rhine was a parapsychologist in the 1950’s</a:t>
            </a:r>
            <a:br>
              <a:rPr lang="e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(founder of the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Journal of Parapsychology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and the</a:t>
            </a:r>
            <a:br>
              <a:rPr lang="en" sz="2000">
                <a:latin typeface="Calibri"/>
                <a:ea typeface="Calibri"/>
                <a:cs typeface="Calibri"/>
                <a:sym typeface="Calibri"/>
              </a:rPr>
            </a:b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Parapsychological Society, an affiliate of the AAAS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).</a:t>
            </a:r>
            <a:endParaRPr sz="2000"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He ran an experiment where subjects had to guess whether 10 hidden cards were red or blue. </a:t>
            </a:r>
            <a:endParaRPr sz="2000"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He found that about 1 person in 1000 had ESP (“extrasensory perception”), i.e., they could guess the color of all 10 cards!</a:t>
            </a:r>
            <a:endParaRPr sz="2000"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Q: Do you agree?</a:t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000" y="3963375"/>
            <a:ext cx="2098000" cy="11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44" y="20575"/>
            <a:ext cx="1399750" cy="24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/>
        </p:nvSpPr>
        <p:spPr>
          <a:xfrm>
            <a:off x="533400" y="484300"/>
            <a:ext cx="225013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Autonomy Corp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4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4000">
                <a:solidFill>
                  <a:schemeClr val="dk2"/>
                </a:solidFill>
              </a:rPr>
              <a:t>Hypothesis testing: intro</a:t>
            </a:r>
            <a:endParaRPr sz="4000"/>
          </a:p>
        </p:txBody>
      </p:sp>
      <p:sp>
        <p:nvSpPr>
          <p:cNvPr id="431" name="Google Shape;431;p54"/>
          <p:cNvSpPr txBox="1"/>
          <p:nvPr/>
        </p:nvSpPr>
        <p:spPr>
          <a:xfrm>
            <a:off x="457200" y="1028700"/>
            <a:ext cx="8229600" cy="3508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He called back the “psychic” subjects and had them do the same test again. They all failed. 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He concluded that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the act of telling psychics that they have psychic abilities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causes them to lose them… 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/>
          <p:nvPr>
            <p:ph type="title"/>
          </p:nvPr>
        </p:nvSpPr>
        <p:spPr>
          <a:xfrm>
            <a:off x="457200" y="61722"/>
            <a:ext cx="8229600" cy="665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4000">
                <a:solidFill>
                  <a:schemeClr val="dk2"/>
                </a:solidFill>
              </a:rPr>
              <a:t>Hypothesis testing</a:t>
            </a:r>
            <a:endParaRPr/>
          </a:p>
        </p:txBody>
      </p:sp>
      <p:sp>
        <p:nvSpPr>
          <p:cNvPr id="438" name="Google Shape;438;p55"/>
          <p:cNvSpPr txBox="1"/>
          <p:nvPr>
            <p:ph idx="1" type="body"/>
          </p:nvPr>
        </p:nvSpPr>
        <p:spPr>
          <a:xfrm>
            <a:off x="457200" y="1403604"/>
            <a:ext cx="8229600" cy="3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/>
              <a:t>A huge subject; can take entire classes on it</a:t>
            </a:r>
            <a:endParaRPr sz="2400"/>
          </a:p>
          <a:p>
            <a:pPr indent="-342900" lvl="0" marL="3429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/>
              <a:t>Many people don’t like it</a:t>
            </a:r>
            <a:br>
              <a:rPr lang="en" sz="2400"/>
            </a:br>
            <a:r>
              <a:rPr lang="en" sz="2400"/>
              <a:t>- cf. Bayesian vs. frequentist </a:t>
            </a:r>
            <a:r>
              <a:rPr lang="en" sz="2400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debate</a:t>
            </a:r>
            <a:r>
              <a:rPr lang="en" sz="2400"/>
              <a:t> (a.k.a. war)</a:t>
            </a:r>
            <a:endParaRPr sz="2400"/>
          </a:p>
          <a:p>
            <a:pPr indent="-342900" lvl="0" marL="3429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/>
              <a:t>Need to understand basics even if you don’t use it yourself</a:t>
            </a:r>
            <a:endParaRPr sz="2400"/>
          </a:p>
          <a:p>
            <a:pPr indent="-342900" lvl="0" marL="3429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/>
              <a:t>Never use it without understanding exactly what you’re doing</a:t>
            </a:r>
            <a:endParaRPr sz="2400"/>
          </a:p>
        </p:txBody>
      </p:sp>
      <p:sp>
        <p:nvSpPr>
          <p:cNvPr id="439" name="Google Shape;439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56"/>
          <p:cNvSpPr txBox="1"/>
          <p:nvPr>
            <p:ph idx="4294967295" type="title"/>
          </p:nvPr>
        </p:nvSpPr>
        <p:spPr>
          <a:xfrm>
            <a:off x="457200" y="154484"/>
            <a:ext cx="8229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Commercial break</a:t>
            </a:r>
            <a:endParaRPr b="0" i="0" sz="40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800" y="1417366"/>
            <a:ext cx="4742400" cy="27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type="title"/>
          </p:nvPr>
        </p:nvSpPr>
        <p:spPr>
          <a:xfrm>
            <a:off x="457200" y="61722"/>
            <a:ext cx="8229600" cy="665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The logic of h</a:t>
            </a:r>
            <a:r>
              <a:rPr b="0" i="0" lang="en" sz="4400" u="none" cap="none" strike="noStrike">
                <a:latin typeface="Calibri"/>
                <a:ea typeface="Calibri"/>
                <a:cs typeface="Calibri"/>
                <a:sym typeface="Calibri"/>
              </a:rPr>
              <a:t>ypothesis </a:t>
            </a:r>
            <a:r>
              <a:rPr lang="en"/>
              <a:t>t</a:t>
            </a:r>
            <a:r>
              <a:rPr b="0" i="0" lang="en" sz="4400" u="none" cap="none" strike="noStrike">
                <a:latin typeface="Calibri"/>
                <a:ea typeface="Calibri"/>
                <a:cs typeface="Calibri"/>
                <a:sym typeface="Calibri"/>
              </a:rPr>
              <a:t>esting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7"/>
          <p:cNvSpPr txBox="1"/>
          <p:nvPr>
            <p:ph idx="1" type="body"/>
          </p:nvPr>
        </p:nvSpPr>
        <p:spPr>
          <a:xfrm>
            <a:off x="457200" y="726950"/>
            <a:ext cx="8229600" cy="4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/>
              <a:t>Flip a coin 100 times; outcome: </a:t>
            </a:r>
            <a:r>
              <a:rPr lang="en" sz="2400"/>
              <a:t>4</a:t>
            </a:r>
            <a:r>
              <a:rPr lang="en" sz="2400"/>
              <a:t>0 heads; “Is the coin fair?”</a:t>
            </a:r>
            <a:endParaRPr sz="2400"/>
          </a:p>
          <a:p>
            <a:pPr indent="-342900" lvl="0" marL="3429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/>
              <a:t>Null hypothesis: “yes”; alternative hypothesis: “no”</a:t>
            </a:r>
            <a:endParaRPr sz="2400"/>
          </a:p>
          <a:p>
            <a:pPr indent="-342900" lvl="0" marL="3429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/>
              <a:t>“How likely would I be to see an outcome at least this extreme (i.e., ≤ 40 heads) if the null hypothesis were true (i.e., if the coin were fair, i.e., if we expect 50 heads)?”</a:t>
            </a:r>
            <a:endParaRPr sz="2400"/>
          </a:p>
          <a:p>
            <a:pPr indent="-342900" lvl="0" marL="3429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/>
              <a:t>If this probability is large, the null hypothesis suffices to explain the data (and is thus not rejected)</a:t>
            </a:r>
            <a:endParaRPr sz="2400"/>
          </a:p>
          <a:p>
            <a:pPr indent="-342900" lvl="0" marL="3429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/>
              <a:t>Otherwise, dig deeper in order to understand your data</a:t>
            </a:r>
            <a:endParaRPr sz="2400"/>
          </a:p>
        </p:txBody>
      </p:sp>
      <p:sp>
        <p:nvSpPr>
          <p:cNvPr id="453" name="Google Shape;453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Give us feedback on this lecture here: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https://go.epfl.ch/ada2023-lec4-feedback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is Waldo? / Où est Charlie?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3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 txBox="1"/>
          <p:nvPr>
            <p:ph type="title"/>
          </p:nvPr>
        </p:nvSpPr>
        <p:spPr>
          <a:xfrm>
            <a:off x="457200" y="61722"/>
            <a:ext cx="8229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The logic of h</a:t>
            </a:r>
            <a:r>
              <a:rPr b="0" i="0" lang="en" sz="4400" u="none" cap="none" strike="noStrike">
                <a:latin typeface="Calibri"/>
                <a:ea typeface="Calibri"/>
                <a:cs typeface="Calibri"/>
                <a:sym typeface="Calibri"/>
              </a:rPr>
              <a:t>ypothesis </a:t>
            </a:r>
            <a:r>
              <a:rPr lang="en"/>
              <a:t>t</a:t>
            </a:r>
            <a:r>
              <a:rPr b="0" i="0" lang="en" sz="4400" u="none" cap="none" strike="noStrike">
                <a:latin typeface="Calibri"/>
                <a:ea typeface="Calibri"/>
                <a:cs typeface="Calibri"/>
                <a:sym typeface="Calibri"/>
              </a:rPr>
              <a:t>esting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8"/>
          <p:cNvSpPr txBox="1"/>
          <p:nvPr/>
        </p:nvSpPr>
        <p:spPr>
          <a:xfrm>
            <a:off x="219900" y="971550"/>
            <a:ext cx="8814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Idea: Gain (weak and indirect) support for a hypothesis </a:t>
            </a:r>
            <a:r>
              <a:rPr b="1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ruling out a null hypothesis </a:t>
            </a:r>
            <a: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b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by inspecting a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test-statistic: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a measurement made on the data that is likely to be large under </a:t>
            </a:r>
            <a:r>
              <a:rPr b="1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but small under </a:t>
            </a:r>
            <a: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9"/>
          <p:cNvSpPr txBox="1"/>
          <p:nvPr>
            <p:ph type="title"/>
          </p:nvPr>
        </p:nvSpPr>
        <p:spPr>
          <a:xfrm>
            <a:off x="457200" y="61722"/>
            <a:ext cx="8229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Coin example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9"/>
          <p:cNvSpPr txBox="1"/>
          <p:nvPr/>
        </p:nvSpPr>
        <p:spPr>
          <a:xfrm>
            <a:off x="219900" y="971550"/>
            <a:ext cx="8814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Idea: Gain (weak and indirect) support for a hypothesis </a:t>
            </a:r>
            <a:r>
              <a:rPr b="1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ruling out a null hypothesis </a:t>
            </a:r>
            <a: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“the coin is fair” (simplest hypothesis, cf. Occam’s razor)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</a:pPr>
            <a:r>
              <a:rPr b="1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“the coin is not fair (a.k.a. biased)”</a:t>
            </a:r>
            <a:b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by inspecting a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test-statistic: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a measurement made on the data that is likely to be large under </a:t>
            </a:r>
            <a:r>
              <a:rPr b="1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but small under </a:t>
            </a:r>
            <a: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e.g., number of heads after 100 coin tosses (1-tailed)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e.g., abs(50 - number of heads after 100 coin tosses) (2-tailed)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 txBox="1"/>
          <p:nvPr>
            <p:ph type="title"/>
          </p:nvPr>
        </p:nvSpPr>
        <p:spPr>
          <a:xfrm>
            <a:off x="457200" y="61722"/>
            <a:ext cx="8229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Coin</a:t>
            </a:r>
            <a:r>
              <a:rPr lang="en"/>
              <a:t> example (cont’d)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60"/>
          <p:cNvSpPr txBox="1"/>
          <p:nvPr>
            <p:ph idx="1" type="body"/>
          </p:nvPr>
        </p:nvSpPr>
        <p:spPr>
          <a:xfrm>
            <a:off x="365750" y="846650"/>
            <a:ext cx="8467200" cy="3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lang="en" sz="1900"/>
              <a:t>Null </a:t>
            </a:r>
            <a:r>
              <a:rPr b="1" lang="en" sz="1900">
                <a:solidFill>
                  <a:schemeClr val="dk2"/>
                </a:solidFill>
              </a:rPr>
              <a:t>hypothesis </a:t>
            </a:r>
            <a:r>
              <a:rPr b="1" lang="en" sz="1900">
                <a:solidFill>
                  <a:srgbClr val="FF0000"/>
                </a:solidFill>
              </a:rPr>
              <a:t>H</a:t>
            </a:r>
            <a:r>
              <a:rPr b="1" baseline="-25000" lang="en" sz="1900">
                <a:solidFill>
                  <a:srgbClr val="FF0000"/>
                </a:solidFill>
              </a:rPr>
              <a:t>0</a:t>
            </a:r>
            <a:r>
              <a:rPr b="1" lang="en" sz="1900">
                <a:solidFill>
                  <a:schemeClr val="dk2"/>
                </a:solidFill>
              </a:rPr>
              <a:t>:</a:t>
            </a:r>
            <a:r>
              <a:rPr lang="en" sz="1900">
                <a:solidFill>
                  <a:schemeClr val="dk2"/>
                </a:solidFill>
              </a:rPr>
              <a:t> “the coin is fair”, i.e., “probability of heads = 0.5”</a:t>
            </a:r>
            <a:endParaRPr sz="1900"/>
          </a:p>
          <a:p>
            <a:pPr indent="-28575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lang="en" sz="1900">
                <a:solidFill>
                  <a:schemeClr val="dk2"/>
                </a:solidFill>
              </a:rPr>
              <a:t>Test statistic </a:t>
            </a:r>
            <a:r>
              <a:rPr b="1" lang="en" sz="1900">
                <a:solidFill>
                  <a:srgbClr val="BF9000"/>
                </a:solidFill>
              </a:rPr>
              <a:t>s</a:t>
            </a:r>
            <a:r>
              <a:rPr b="1" lang="en" sz="1900">
                <a:solidFill>
                  <a:schemeClr val="dk2"/>
                </a:solidFill>
              </a:rPr>
              <a:t>:</a:t>
            </a:r>
            <a:r>
              <a:rPr lang="en" sz="1900">
                <a:solidFill>
                  <a:schemeClr val="dk2"/>
                </a:solidFill>
              </a:rPr>
              <a:t> abs(50 - # of empirically observed heads after 100 coin tosses)</a:t>
            </a:r>
            <a:endParaRPr sz="1900">
              <a:solidFill>
                <a:schemeClr val="dk2"/>
              </a:solidFill>
            </a:endParaRPr>
          </a:p>
          <a:p>
            <a:pPr indent="-2857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chemeClr val="dk2"/>
                </a:solidFill>
              </a:rPr>
              <a:t>Pr(S | </a:t>
            </a:r>
            <a:r>
              <a:rPr lang="en" sz="1900">
                <a:solidFill>
                  <a:srgbClr val="FF0000"/>
                </a:solidFill>
              </a:rPr>
              <a:t>H</a:t>
            </a:r>
            <a:r>
              <a:rPr baseline="-25000" lang="en" sz="1900">
                <a:solidFill>
                  <a:srgbClr val="FF0000"/>
                </a:solidFill>
              </a:rPr>
              <a:t>0</a:t>
            </a:r>
            <a:r>
              <a:rPr lang="en" sz="1900">
                <a:solidFill>
                  <a:schemeClr val="dk2"/>
                </a:solidFill>
              </a:rPr>
              <a:t>): probability distribution of test statistic, assuming that </a:t>
            </a:r>
            <a:r>
              <a:rPr lang="en" sz="1900">
                <a:solidFill>
                  <a:srgbClr val="FF0000"/>
                </a:solidFill>
              </a:rPr>
              <a:t>H</a:t>
            </a:r>
            <a:r>
              <a:rPr baseline="-25000" lang="en" sz="1900">
                <a:solidFill>
                  <a:srgbClr val="FF0000"/>
                </a:solidFill>
              </a:rPr>
              <a:t>0</a:t>
            </a:r>
            <a:r>
              <a:rPr lang="en" sz="1900">
                <a:solidFill>
                  <a:schemeClr val="dk2"/>
                </a:solidFill>
              </a:rPr>
              <a:t> is true</a:t>
            </a:r>
            <a:br>
              <a:rPr lang="en" sz="1900">
                <a:solidFill>
                  <a:schemeClr val="dk2"/>
                </a:solidFill>
              </a:rPr>
            </a:br>
            <a:endParaRPr sz="1900">
              <a:solidFill>
                <a:schemeClr val="dk2"/>
              </a:solidFill>
            </a:endParaRPr>
          </a:p>
          <a:p>
            <a:pPr indent="-2857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chemeClr val="dk2"/>
                </a:solidFill>
              </a:rPr>
              <a:t>Decision rule: </a:t>
            </a:r>
            <a:r>
              <a:rPr b="1" lang="en" sz="2500">
                <a:solidFill>
                  <a:schemeClr val="dk2"/>
                </a:solidFill>
              </a:rPr>
              <a:t>reject </a:t>
            </a:r>
            <a:r>
              <a:rPr b="1" lang="en" sz="2500">
                <a:solidFill>
                  <a:srgbClr val="FF0000"/>
                </a:solidFill>
              </a:rPr>
              <a:t>H</a:t>
            </a:r>
            <a:r>
              <a:rPr b="1" baseline="-25000" lang="en" sz="2500">
                <a:solidFill>
                  <a:srgbClr val="FF0000"/>
                </a:solidFill>
              </a:rPr>
              <a:t>0</a:t>
            </a:r>
            <a:r>
              <a:rPr b="1" lang="en" sz="2500">
                <a:solidFill>
                  <a:schemeClr val="dk2"/>
                </a:solidFill>
              </a:rPr>
              <a:t> if Pr(S ≥ </a:t>
            </a:r>
            <a:r>
              <a:rPr b="1" lang="en" sz="2500">
                <a:solidFill>
                  <a:srgbClr val="BF9000"/>
                </a:solidFill>
              </a:rPr>
              <a:t>s</a:t>
            </a:r>
            <a:r>
              <a:rPr b="1" lang="en" sz="2500">
                <a:solidFill>
                  <a:schemeClr val="dk2"/>
                </a:solidFill>
              </a:rPr>
              <a:t> | </a:t>
            </a:r>
            <a:r>
              <a:rPr b="1" lang="en" sz="2500">
                <a:solidFill>
                  <a:srgbClr val="FF0000"/>
                </a:solidFill>
              </a:rPr>
              <a:t>H</a:t>
            </a:r>
            <a:r>
              <a:rPr b="1" baseline="-25000" lang="en" sz="2500">
                <a:solidFill>
                  <a:srgbClr val="FF0000"/>
                </a:solidFill>
              </a:rPr>
              <a:t>0</a:t>
            </a:r>
            <a:r>
              <a:rPr b="1" lang="en" sz="2500">
                <a:solidFill>
                  <a:schemeClr val="dk2"/>
                </a:solidFill>
              </a:rPr>
              <a:t>) &lt; </a:t>
            </a:r>
            <a:r>
              <a:rPr b="1" lang="en" sz="2500">
                <a:solidFill>
                  <a:srgbClr val="6AA84F"/>
                </a:solidFill>
              </a:rPr>
              <a:t>α</a:t>
            </a:r>
            <a:r>
              <a:rPr b="1" lang="en" sz="2500">
                <a:solidFill>
                  <a:schemeClr val="dk2"/>
                </a:solidFill>
              </a:rPr>
              <a:t>,</a:t>
            </a:r>
            <a:br>
              <a:rPr lang="en" sz="1900">
                <a:solidFill>
                  <a:schemeClr val="dk2"/>
                </a:solidFill>
              </a:rPr>
            </a:br>
            <a:r>
              <a:rPr lang="en" sz="1900">
                <a:solidFill>
                  <a:schemeClr val="dk2"/>
                </a:solidFill>
              </a:rPr>
              <a:t>i.e., if the probability of deviating from 50 heads at least as much as empirically observed is small</a:t>
            </a:r>
            <a:endParaRPr sz="1900">
              <a:solidFill>
                <a:schemeClr val="dk2"/>
              </a:solidFill>
            </a:endParaRPr>
          </a:p>
          <a:p>
            <a:pPr indent="-25400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chemeClr val="dk2"/>
                </a:solidFill>
              </a:rPr>
              <a:t>Pr(S ≥ </a:t>
            </a:r>
            <a:r>
              <a:rPr lang="en" sz="1900">
                <a:solidFill>
                  <a:srgbClr val="BF9000"/>
                </a:solidFill>
              </a:rPr>
              <a:t>s</a:t>
            </a:r>
            <a:r>
              <a:rPr lang="en" sz="1900">
                <a:solidFill>
                  <a:schemeClr val="dk2"/>
                </a:solidFill>
              </a:rPr>
              <a:t> | </a:t>
            </a:r>
            <a:r>
              <a:rPr lang="en" sz="1900">
                <a:solidFill>
                  <a:srgbClr val="FF0000"/>
                </a:solidFill>
              </a:rPr>
              <a:t>H</a:t>
            </a:r>
            <a:r>
              <a:rPr baseline="-25000" lang="en" sz="1900">
                <a:solidFill>
                  <a:srgbClr val="FF0000"/>
                </a:solidFill>
              </a:rPr>
              <a:t>0</a:t>
            </a:r>
            <a:r>
              <a:rPr lang="en" sz="1900">
                <a:solidFill>
                  <a:schemeClr val="dk2"/>
                </a:solidFill>
              </a:rPr>
              <a:t>) = </a:t>
            </a:r>
            <a:r>
              <a:rPr b="1" lang="en" sz="1900">
                <a:solidFill>
                  <a:schemeClr val="dk2"/>
                </a:solidFill>
              </a:rPr>
              <a:t>“p-value”</a:t>
            </a:r>
            <a:endParaRPr b="1" sz="1900">
              <a:solidFill>
                <a:schemeClr val="dk2"/>
              </a:solidFill>
            </a:endParaRPr>
          </a:p>
          <a:p>
            <a:pPr indent="-25400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rgbClr val="6AA84F"/>
                </a:solidFill>
              </a:rPr>
              <a:t>α</a:t>
            </a:r>
            <a:r>
              <a:rPr lang="en" sz="1900">
                <a:solidFill>
                  <a:schemeClr val="dk2"/>
                </a:solidFill>
              </a:rPr>
              <a:t> = </a:t>
            </a:r>
            <a:r>
              <a:rPr b="1" lang="en" sz="1900">
                <a:solidFill>
                  <a:schemeClr val="dk2"/>
                </a:solidFill>
              </a:rPr>
              <a:t>“significance level”</a:t>
            </a:r>
            <a:endParaRPr b="1" sz="1900">
              <a:solidFill>
                <a:schemeClr val="dk2"/>
              </a:solidFill>
            </a:endParaRPr>
          </a:p>
          <a:p>
            <a:pPr indent="-2857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rgbClr val="6AA84F"/>
                </a:solidFill>
              </a:rPr>
              <a:t>α</a:t>
            </a:r>
            <a:r>
              <a:rPr lang="en" sz="1900">
                <a:solidFill>
                  <a:schemeClr val="dk2"/>
                </a:solidFill>
              </a:rPr>
              <a:t> controls “false-rejection rate” (probability of rejecting </a:t>
            </a:r>
            <a:r>
              <a:rPr lang="en" sz="1900">
                <a:solidFill>
                  <a:srgbClr val="FF0000"/>
                </a:solidFill>
              </a:rPr>
              <a:t>H</a:t>
            </a:r>
            <a:r>
              <a:rPr baseline="-25000" lang="en" sz="1900">
                <a:solidFill>
                  <a:srgbClr val="FF0000"/>
                </a:solidFill>
              </a:rPr>
              <a:t>0</a:t>
            </a:r>
            <a:r>
              <a:rPr lang="en" sz="1900">
                <a:solidFill>
                  <a:schemeClr val="dk2"/>
                </a:solidFill>
              </a:rPr>
              <a:t> although it is true)</a:t>
            </a:r>
            <a:endParaRPr sz="1900">
              <a:solidFill>
                <a:schemeClr val="dk2"/>
              </a:solidFill>
            </a:endParaRPr>
          </a:p>
          <a:p>
            <a:pPr indent="-254000" lvl="1" marL="7429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chemeClr val="dk2"/>
                </a:solidFill>
              </a:rPr>
              <a:t>You as the data analyst choose </a:t>
            </a:r>
            <a:r>
              <a:rPr lang="en" sz="1900">
                <a:solidFill>
                  <a:srgbClr val="6AA84F"/>
                </a:solidFill>
              </a:rPr>
              <a:t>α</a:t>
            </a:r>
            <a:r>
              <a:rPr lang="en" sz="1900">
                <a:solidFill>
                  <a:schemeClr val="dk2"/>
                </a:solidFill>
              </a:rPr>
              <a:t> (common values: 5%, 1%, 0.5%, 0.1%)</a:t>
            </a:r>
            <a:endParaRPr sz="1900">
              <a:solidFill>
                <a:schemeClr val="dk2"/>
              </a:solidFill>
            </a:endParaRPr>
          </a:p>
          <a:p>
            <a:pPr indent="-254000" lvl="1" marL="7429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chemeClr val="dk2"/>
                </a:solidFill>
              </a:rPr>
              <a:t>Higher </a:t>
            </a:r>
            <a:r>
              <a:rPr lang="en" sz="1900">
                <a:solidFill>
                  <a:srgbClr val="6AA84F"/>
                </a:solidFill>
              </a:rPr>
              <a:t>α</a:t>
            </a:r>
            <a:r>
              <a:rPr lang="en" sz="1900">
                <a:solidFill>
                  <a:schemeClr val="dk2"/>
                </a:solidFill>
              </a:rPr>
              <a:t> → higher false-rejection rate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474" name="Google Shape;474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the right test</a:t>
            </a:r>
            <a:endParaRPr/>
          </a:p>
        </p:txBody>
      </p:sp>
      <p:sp>
        <p:nvSpPr>
          <p:cNvPr id="480" name="Google Shape;480;p61"/>
          <p:cNvSpPr txBox="1"/>
          <p:nvPr>
            <p:ph idx="1" type="body"/>
          </p:nvPr>
        </p:nvSpPr>
        <p:spPr>
          <a:xfrm>
            <a:off x="457200" y="1200150"/>
            <a:ext cx="8229600" cy="3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There are many statistical tests (see next slide)</a:t>
            </a:r>
            <a:br>
              <a:rPr lang="en" sz="1800"/>
            </a:br>
            <a:r>
              <a:rPr lang="en" sz="1800"/>
              <a:t>Although they differ in their details, the basic logic is always the same (previous slides)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The right choice of test depends on multiple factors (here a selection):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Question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Data type (continuous vs. categorical; dimensionality; number of outcomes)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Sample size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When comparing two samples: same population or different populations?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Parametric assumptions about distribution of test statistic under null hypothesis?</a:t>
            </a:r>
            <a:br>
              <a:rPr lang="en" sz="1800"/>
            </a:br>
            <a:r>
              <a:rPr lang="en" sz="1800"/>
              <a:t>(Less important for large sample sizes, due to central limit theorem)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Good news: </a:t>
            </a:r>
            <a:r>
              <a:rPr b="1" lang="en" sz="1800"/>
              <a:t>Plenty of advice available (p.t.o.)</a:t>
            </a:r>
            <a:endParaRPr sz="1800"/>
          </a:p>
        </p:txBody>
      </p:sp>
      <p:sp>
        <p:nvSpPr>
          <p:cNvPr id="481" name="Google Shape;481;p61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248" y="152400"/>
            <a:ext cx="642950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Remarks on p-values</a:t>
            </a:r>
            <a:endParaRPr/>
          </a:p>
        </p:txBody>
      </p:sp>
      <p:sp>
        <p:nvSpPr>
          <p:cNvPr id="493" name="Google Shape;493;p63"/>
          <p:cNvSpPr txBox="1"/>
          <p:nvPr>
            <p:ph idx="1" type="body"/>
          </p:nvPr>
        </p:nvSpPr>
        <p:spPr>
          <a:xfrm>
            <a:off x="457200" y="1493475"/>
            <a:ext cx="83820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4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Widely used in all sciences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They are widely misunderstood!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Don’t use them if you don’t understand them!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Large p means that even under a simple null hypothesis your data would be quite likely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This tells you nothing about the alternative hypothesis</a:t>
            </a:r>
            <a:endParaRPr sz="2500"/>
          </a:p>
        </p:txBody>
      </p:sp>
      <p:sp>
        <p:nvSpPr>
          <p:cNvPr id="494" name="Google Shape;494;p6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Remarks on </a:t>
            </a:r>
            <a:r>
              <a:rPr lang="en"/>
              <a:t>p-values</a:t>
            </a:r>
            <a:endParaRPr/>
          </a:p>
        </p:txBody>
      </p:sp>
      <p:sp>
        <p:nvSpPr>
          <p:cNvPr id="500" name="Google Shape;500;p64"/>
          <p:cNvSpPr txBox="1"/>
          <p:nvPr>
            <p:ph idx="1" type="body"/>
          </p:nvPr>
        </p:nvSpPr>
        <p:spPr>
          <a:xfrm>
            <a:off x="457200" y="819150"/>
            <a:ext cx="83820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4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Historically, not meant as a method for formally</a:t>
            </a:r>
            <a:br>
              <a:rPr lang="en" sz="2500"/>
            </a:br>
            <a:r>
              <a:rPr lang="en" sz="2500"/>
              <a:t>deciding whether a hypothesis is true or not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Rather, an informal tool for assessing a particular result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Low p-value means: “The simple null hypothesis doesn’t explain the data, so keep looking for other explanations!”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p = 0.05 means: if you repeat experiment 20 times, you’ll see extreme data even under null hypothesis → you might have “lucked out”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Look at the effect size (“y-axis”), not just the p-value!</a:t>
            </a:r>
            <a:endParaRPr sz="2500"/>
          </a:p>
        </p:txBody>
      </p:sp>
      <p:sp>
        <p:nvSpPr>
          <p:cNvPr id="501" name="Google Shape;501;p6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p6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1125" y="0"/>
            <a:ext cx="12528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Remarks on </a:t>
            </a:r>
            <a:r>
              <a:rPr lang="en"/>
              <a:t>p-values</a:t>
            </a:r>
            <a:endParaRPr/>
          </a:p>
        </p:txBody>
      </p:sp>
      <p:sp>
        <p:nvSpPr>
          <p:cNvPr id="508" name="Google Shape;508;p65"/>
          <p:cNvSpPr txBox="1"/>
          <p:nvPr>
            <p:ph idx="1" type="body"/>
          </p:nvPr>
        </p:nvSpPr>
        <p:spPr>
          <a:xfrm>
            <a:off x="295275" y="1063375"/>
            <a:ext cx="8601300" cy="3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4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Important to understand what p-values are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Maybe even more important to understand what they are not…</a:t>
            </a:r>
            <a:endParaRPr sz="2500"/>
          </a:p>
          <a:p>
            <a:pPr indent="-387350" lvl="0" marL="457200" rtl="0" algn="l">
              <a:spcBef>
                <a:spcPts val="640"/>
              </a:spcBef>
              <a:spcAft>
                <a:spcPts val="1600"/>
              </a:spcAft>
              <a:buSzPts val="2500"/>
              <a:buChar char="●"/>
            </a:pPr>
            <a:r>
              <a:rPr lang="en" sz="2500"/>
              <a:t>Read this paper: </a:t>
            </a:r>
            <a:r>
              <a:rPr lang="en" sz="2500" u="sng">
                <a:solidFill>
                  <a:schemeClr val="hlink"/>
                </a:solidFill>
                <a:hlinkClick r:id="rId3"/>
              </a:rPr>
              <a:t>A Dirty Dozen: 12 P-Value Misconceptions</a:t>
            </a:r>
            <a:endParaRPr sz="2500"/>
          </a:p>
        </p:txBody>
      </p:sp>
      <p:sp>
        <p:nvSpPr>
          <p:cNvPr id="509" name="Google Shape;509;p65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3084150"/>
            <a:ext cx="6191251" cy="204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83711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approach: Bayes factors</a:t>
            </a:r>
            <a:endParaRPr/>
          </a:p>
        </p:txBody>
      </p:sp>
      <p:sp>
        <p:nvSpPr>
          <p:cNvPr id="522" name="Google Shape;522;p67"/>
          <p:cNvSpPr txBox="1"/>
          <p:nvPr>
            <p:ph idx="1" type="body"/>
          </p:nvPr>
        </p:nvSpPr>
        <p:spPr>
          <a:xfrm>
            <a:off x="295275" y="1291975"/>
            <a:ext cx="8601300" cy="3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16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See </a:t>
            </a:r>
            <a:r>
              <a:rPr lang="en" sz="2500" u="sng">
                <a:solidFill>
                  <a:schemeClr val="hlink"/>
                </a:solidFill>
                <a:hlinkClick r:id="rId3"/>
              </a:rPr>
              <a:t>here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Great (and amusing) explanation of difference between hypothesis-testing approach and Bayesian approach:</a:t>
            </a:r>
            <a:br>
              <a:rPr lang="en" sz="2500"/>
            </a:br>
            <a:r>
              <a:rPr lang="en" sz="2500"/>
              <a:t>Chapter 37 in MacKay’s (free) </a:t>
            </a:r>
            <a:r>
              <a:rPr lang="en" sz="2500" u="sng">
                <a:solidFill>
                  <a:schemeClr val="hlink"/>
                </a:solidFill>
                <a:hlinkClick r:id="rId4"/>
              </a:rPr>
              <a:t>book</a:t>
            </a:r>
            <a:r>
              <a:rPr lang="en" sz="2500"/>
              <a:t> on “Information Theory, Inference, and Learning Algorithms”</a:t>
            </a:r>
            <a:endParaRPr sz="2500"/>
          </a:p>
        </p:txBody>
      </p:sp>
      <p:sp>
        <p:nvSpPr>
          <p:cNvPr id="523" name="Google Shape;523;p6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975" y="1429278"/>
            <a:ext cx="2800043" cy="80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457200" y="1046125"/>
            <a:ext cx="8229600" cy="3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/>
              <a:t>Part 1: </a:t>
            </a:r>
            <a:r>
              <a:rPr lang="en"/>
              <a:t>Descriptive statistics</a:t>
            </a:r>
            <a:endParaRPr/>
          </a:p>
          <a:p>
            <a:pPr indent="-342900" lvl="0" marL="3429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/>
              <a:t>Part 2: Quantifying uncertainty</a:t>
            </a:r>
            <a:endParaRPr/>
          </a:p>
          <a:p>
            <a:pPr indent="-342900" lvl="0" marL="3429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/>
              <a:t>Part 3: Relating two variables</a:t>
            </a:r>
            <a:endParaRPr/>
          </a:p>
        </p:txBody>
      </p:sp>
      <p:sp>
        <p:nvSpPr>
          <p:cNvPr id="171" name="Google Shape;171;p32"/>
          <p:cNvSpPr txBox="1"/>
          <p:nvPr>
            <p:ph type="title"/>
          </p:nvPr>
        </p:nvSpPr>
        <p:spPr>
          <a:xfrm>
            <a:off x="457200" y="61722"/>
            <a:ext cx="8229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Overview of today’s lecture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68"/>
          <p:cNvSpPr txBox="1"/>
          <p:nvPr/>
        </p:nvSpPr>
        <p:spPr>
          <a:xfrm>
            <a:off x="846600" y="1204625"/>
            <a:ext cx="71481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How to quantify uncertainty?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Approach 2: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Confidence intervals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9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Confidence intervals: idea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p69"/>
          <p:cNvPicPr preferRelativeResize="0"/>
          <p:nvPr/>
        </p:nvPicPr>
        <p:blipFill rotWithShape="1">
          <a:blip r:embed="rId3">
            <a:alphaModFix/>
          </a:blip>
          <a:srcRect b="17266" l="0" r="68803" t="0"/>
          <a:stretch/>
        </p:blipFill>
        <p:spPr>
          <a:xfrm>
            <a:off x="5617475" y="1815600"/>
            <a:ext cx="2081250" cy="26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9"/>
          <p:cNvPicPr preferRelativeResize="0"/>
          <p:nvPr/>
        </p:nvPicPr>
        <p:blipFill rotWithShape="1">
          <a:blip r:embed="rId3">
            <a:alphaModFix/>
          </a:blip>
          <a:srcRect b="74435" l="80656" r="0" t="0"/>
          <a:stretch/>
        </p:blipFill>
        <p:spPr>
          <a:xfrm>
            <a:off x="7727600" y="1707722"/>
            <a:ext cx="1290474" cy="82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69"/>
          <p:cNvCxnSpPr/>
          <p:nvPr/>
        </p:nvCxnSpPr>
        <p:spPr>
          <a:xfrm>
            <a:off x="6556175" y="1966950"/>
            <a:ext cx="0" cy="108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69"/>
          <p:cNvCxnSpPr/>
          <p:nvPr/>
        </p:nvCxnSpPr>
        <p:spPr>
          <a:xfrm>
            <a:off x="7217227" y="1890750"/>
            <a:ext cx="0" cy="108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69"/>
          <p:cNvSpPr txBox="1"/>
          <p:nvPr>
            <p:ph idx="1" type="body"/>
          </p:nvPr>
        </p:nvSpPr>
        <p:spPr>
          <a:xfrm>
            <a:off x="214650" y="1156025"/>
            <a:ext cx="52866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" sz="2500">
                <a:solidFill>
                  <a:srgbClr val="FF0000"/>
                </a:solidFill>
              </a:rPr>
              <a:t>Confidence interval</a:t>
            </a:r>
            <a:r>
              <a:rPr lang="en" sz="2500"/>
              <a:t> (CI)</a:t>
            </a:r>
            <a:br>
              <a:rPr lang="en" sz="2500"/>
            </a:br>
            <a:r>
              <a:rPr lang="en" sz="2500"/>
              <a:t>= a</a:t>
            </a:r>
            <a:r>
              <a:rPr lang="en" sz="2500"/>
              <a:t> range of estimates for the parameter of interest (e.g., mean) that seems reasonable given the observed data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lang="en" sz="2500">
                <a:solidFill>
                  <a:schemeClr val="dk2"/>
                </a:solidFill>
              </a:rPr>
              <a:t>C</a:t>
            </a:r>
            <a:r>
              <a:rPr lang="en" sz="2500">
                <a:solidFill>
                  <a:schemeClr val="dk2"/>
                </a:solidFill>
              </a:rPr>
              <a:t>onfidence level γ ⇒ “γ CI”</a:t>
            </a:r>
            <a:br>
              <a:rPr lang="en" sz="2500">
                <a:solidFill>
                  <a:schemeClr val="dk2"/>
                </a:solidFill>
              </a:rPr>
            </a:br>
            <a:r>
              <a:rPr lang="en" sz="2500">
                <a:solidFill>
                  <a:schemeClr val="dk2"/>
                </a:solidFill>
              </a:rPr>
              <a:t> (often γ = 95% ⇒ 95% CI)</a:t>
            </a:r>
            <a:endParaRPr sz="2500"/>
          </a:p>
        </p:txBody>
      </p:sp>
      <p:sp>
        <p:nvSpPr>
          <p:cNvPr id="541" name="Google Shape;541;p69"/>
          <p:cNvSpPr txBox="1"/>
          <p:nvPr>
            <p:ph type="title"/>
          </p:nvPr>
        </p:nvSpPr>
        <p:spPr>
          <a:xfrm>
            <a:off x="5593750" y="1069175"/>
            <a:ext cx="2026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2000"/>
              <a:t>Who likes Snickers better?</a:t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0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Confidence intervals: definition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70"/>
          <p:cNvSpPr txBox="1"/>
          <p:nvPr>
            <p:ph idx="1" type="body"/>
          </p:nvPr>
        </p:nvSpPr>
        <p:spPr>
          <a:xfrm>
            <a:off x="214650" y="851225"/>
            <a:ext cx="8609700" cy="22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lang="en" sz="2500">
                <a:solidFill>
                  <a:schemeClr val="dk2"/>
                </a:solidFill>
              </a:rPr>
              <a:t>𝜇: t</a:t>
            </a:r>
            <a:r>
              <a:rPr lang="en" sz="2500">
                <a:solidFill>
                  <a:schemeClr val="dk2"/>
                </a:solidFill>
              </a:rPr>
              <a:t>rue value of p</a:t>
            </a:r>
            <a:r>
              <a:rPr lang="en" sz="2500">
                <a:solidFill>
                  <a:schemeClr val="dk2"/>
                </a:solidFill>
              </a:rPr>
              <a:t>arameter of interest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i="1" lang="en" sz="2500">
                <a:solidFill>
                  <a:schemeClr val="dk2"/>
                </a:solidFill>
              </a:rPr>
              <a:t>m</a:t>
            </a:r>
            <a:r>
              <a:rPr lang="en" sz="2500">
                <a:solidFill>
                  <a:schemeClr val="dk2"/>
                </a:solidFill>
              </a:rPr>
              <a:t>: empirical estimate of parameter of interest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lang="en" sz="2500">
                <a:solidFill>
                  <a:schemeClr val="dk2"/>
                </a:solidFill>
              </a:rPr>
              <a:t>CIs and hypothesis testing are tightly connected:</a:t>
            </a:r>
            <a:endParaRPr sz="2500">
              <a:solidFill>
                <a:schemeClr val="dk2"/>
              </a:solidFill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–"/>
            </a:pPr>
            <a:r>
              <a:rPr lang="en" sz="2500">
                <a:solidFill>
                  <a:schemeClr val="dk2"/>
                </a:solidFill>
              </a:rPr>
              <a:t>γ CI contains those values 𝜇</a:t>
            </a:r>
            <a:r>
              <a:rPr baseline="-25000" lang="en" sz="2500">
                <a:solidFill>
                  <a:schemeClr val="dk2"/>
                </a:solidFill>
              </a:rPr>
              <a:t>0</a:t>
            </a:r>
            <a:r>
              <a:rPr lang="en" sz="2500">
                <a:solidFill>
                  <a:schemeClr val="dk2"/>
                </a:solidFill>
              </a:rPr>
              <a:t> for which the null hypothesis “H</a:t>
            </a:r>
            <a:r>
              <a:rPr baseline="-25000" lang="en" sz="2500">
                <a:solidFill>
                  <a:schemeClr val="dk2"/>
                </a:solidFill>
              </a:rPr>
              <a:t>0</a:t>
            </a:r>
            <a:r>
              <a:rPr lang="en" sz="2500">
                <a:solidFill>
                  <a:schemeClr val="dk2"/>
                </a:solidFill>
              </a:rPr>
              <a:t>: 𝜇 = 𝜇</a:t>
            </a:r>
            <a:r>
              <a:rPr baseline="-25000" lang="en" sz="2500">
                <a:solidFill>
                  <a:schemeClr val="dk2"/>
                </a:solidFill>
              </a:rPr>
              <a:t>0</a:t>
            </a:r>
            <a:r>
              <a:rPr lang="en" sz="2500">
                <a:solidFill>
                  <a:schemeClr val="dk2"/>
                </a:solidFill>
              </a:rPr>
              <a:t>” cannot be rejected at significance level 1−γ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549" name="Google Shape;549;p70"/>
          <p:cNvSpPr/>
          <p:nvPr/>
        </p:nvSpPr>
        <p:spPr>
          <a:xfrm>
            <a:off x="724076" y="3914772"/>
            <a:ext cx="135000" cy="135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0"/>
          <p:cNvSpPr txBox="1"/>
          <p:nvPr/>
        </p:nvSpPr>
        <p:spPr>
          <a:xfrm>
            <a:off x="1248250" y="3180526"/>
            <a:ext cx="492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𝜇</a:t>
            </a:r>
            <a:r>
              <a:rPr baseline="-25000" lang="en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9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70"/>
          <p:cNvSpPr txBox="1"/>
          <p:nvPr/>
        </p:nvSpPr>
        <p:spPr>
          <a:xfrm>
            <a:off x="1232351" y="4282422"/>
            <a:ext cx="492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𝜇</a:t>
            </a:r>
            <a:r>
              <a:rPr baseline="-25000" lang="en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9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70"/>
          <p:cNvSpPr txBox="1"/>
          <p:nvPr/>
        </p:nvSpPr>
        <p:spPr>
          <a:xfrm>
            <a:off x="294101" y="3688722"/>
            <a:ext cx="492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m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53" name="Google Shape;553;p70"/>
          <p:cNvGrpSpPr/>
          <p:nvPr/>
        </p:nvGrpSpPr>
        <p:grpSpPr>
          <a:xfrm>
            <a:off x="646175" y="2911825"/>
            <a:ext cx="1701300" cy="1081200"/>
            <a:chOff x="3008375" y="2911825"/>
            <a:chExt cx="1701300" cy="1081200"/>
          </a:xfrm>
        </p:grpSpPr>
        <p:cxnSp>
          <p:nvCxnSpPr>
            <p:cNvPr id="554" name="Google Shape;554;p70"/>
            <p:cNvCxnSpPr/>
            <p:nvPr/>
          </p:nvCxnSpPr>
          <p:spPr>
            <a:xfrm>
              <a:off x="3008375" y="3979120"/>
              <a:ext cx="170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70"/>
            <p:cNvCxnSpPr/>
            <p:nvPr/>
          </p:nvCxnSpPr>
          <p:spPr>
            <a:xfrm>
              <a:off x="3536302" y="2911825"/>
              <a:ext cx="0" cy="10812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6" name="Google Shape;556;p70"/>
            <p:cNvSpPr/>
            <p:nvPr/>
          </p:nvSpPr>
          <p:spPr>
            <a:xfrm>
              <a:off x="3467276" y="3382727"/>
              <a:ext cx="135000" cy="135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7" name="Google Shape;557;p70"/>
            <p:cNvCxnSpPr/>
            <p:nvPr/>
          </p:nvCxnSpPr>
          <p:spPr>
            <a:xfrm>
              <a:off x="3008375" y="2912320"/>
              <a:ext cx="170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8" name="Google Shape;558;p70"/>
          <p:cNvGrpSpPr/>
          <p:nvPr/>
        </p:nvGrpSpPr>
        <p:grpSpPr>
          <a:xfrm>
            <a:off x="646175" y="3973972"/>
            <a:ext cx="1701300" cy="1081200"/>
            <a:chOff x="3008375" y="3973972"/>
            <a:chExt cx="1701300" cy="1081200"/>
          </a:xfrm>
        </p:grpSpPr>
        <p:cxnSp>
          <p:nvCxnSpPr>
            <p:cNvPr id="559" name="Google Shape;559;p70"/>
            <p:cNvCxnSpPr/>
            <p:nvPr/>
          </p:nvCxnSpPr>
          <p:spPr>
            <a:xfrm>
              <a:off x="3536302" y="3973972"/>
              <a:ext cx="0" cy="1081200"/>
            </a:xfrm>
            <a:prstGeom prst="straightConnector1">
              <a:avLst/>
            </a:prstGeom>
            <a:noFill/>
            <a:ln cap="flat" cmpd="sng" w="3810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0" name="Google Shape;560;p70"/>
            <p:cNvSpPr/>
            <p:nvPr/>
          </p:nvSpPr>
          <p:spPr>
            <a:xfrm>
              <a:off x="3467276" y="4444875"/>
              <a:ext cx="135000" cy="1350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1" name="Google Shape;561;p70"/>
            <p:cNvCxnSpPr/>
            <p:nvPr/>
          </p:nvCxnSpPr>
          <p:spPr>
            <a:xfrm>
              <a:off x="3008375" y="5045920"/>
              <a:ext cx="170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62" name="Google Shape;562;p70"/>
          <p:cNvCxnSpPr/>
          <p:nvPr/>
        </p:nvCxnSpPr>
        <p:spPr>
          <a:xfrm>
            <a:off x="793102" y="3443870"/>
            <a:ext cx="0" cy="108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7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1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500"/>
              <a:t>How to compute confidence intervals?</a:t>
            </a:r>
            <a:endParaRPr b="0" i="0" sz="35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71"/>
          <p:cNvSpPr txBox="1"/>
          <p:nvPr>
            <p:ph idx="1" type="body"/>
          </p:nvPr>
        </p:nvSpPr>
        <p:spPr>
          <a:xfrm>
            <a:off x="699575" y="1001675"/>
            <a:ext cx="7679700" cy="3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b="1" lang="en" sz="2500"/>
              <a:t>Parametric</a:t>
            </a:r>
            <a:r>
              <a:rPr lang="en" sz="2500"/>
              <a:t> methods assume that the test statistic follows a known (typically Normal) distribution</a:t>
            </a:r>
            <a:br>
              <a:rPr lang="en" sz="2500"/>
            </a:br>
            <a:r>
              <a:rPr lang="en" sz="2500"/>
              <a:t>→ Need to verify that this is actually true! Ugh…</a:t>
            </a:r>
            <a:br>
              <a:rPr lang="en" sz="2500"/>
            </a:b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b="1" lang="en" sz="2500"/>
              <a:t>Non-parametric</a:t>
            </a:r>
            <a:r>
              <a:rPr lang="en" sz="2500"/>
              <a:t> methods make no assumptions about the distribution of the test statistic. They instead work by sampling the empirical data.</a:t>
            </a:r>
            <a:br>
              <a:rPr lang="en" sz="2500"/>
            </a:br>
            <a:r>
              <a:rPr lang="en" sz="2500"/>
              <a:t>→ Yay!</a:t>
            </a:r>
            <a:endParaRPr sz="2500"/>
          </a:p>
        </p:txBody>
      </p:sp>
      <p:sp>
        <p:nvSpPr>
          <p:cNvPr id="570" name="Google Shape;570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2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Confidence intervals: another view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72"/>
          <p:cNvSpPr txBox="1"/>
          <p:nvPr>
            <p:ph idx="1" type="body"/>
          </p:nvPr>
        </p:nvSpPr>
        <p:spPr>
          <a:xfrm>
            <a:off x="214650" y="698825"/>
            <a:ext cx="87135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•"/>
            </a:pPr>
            <a:r>
              <a:rPr lang="en" sz="2300">
                <a:solidFill>
                  <a:schemeClr val="dk2"/>
                </a:solidFill>
              </a:rPr>
              <a:t>If we were to repeat the data collection </a:t>
            </a:r>
            <a:r>
              <a:rPr i="1" lang="en" sz="2300">
                <a:solidFill>
                  <a:schemeClr val="dk2"/>
                </a:solidFill>
              </a:rPr>
              <a:t>N</a:t>
            </a:r>
            <a:r>
              <a:rPr lang="en" sz="2300">
                <a:solidFill>
                  <a:schemeClr val="dk2"/>
                </a:solidFill>
              </a:rPr>
              <a:t> → ∞ independent times, we’d obtain </a:t>
            </a:r>
            <a:r>
              <a:rPr i="1" lang="en" sz="2300">
                <a:solidFill>
                  <a:schemeClr val="dk2"/>
                </a:solidFill>
              </a:rPr>
              <a:t>N</a:t>
            </a:r>
            <a:r>
              <a:rPr lang="en" sz="2300">
                <a:solidFill>
                  <a:schemeClr val="dk2"/>
                </a:solidFill>
              </a:rPr>
              <a:t> estimates of 𝜇: </a:t>
            </a:r>
            <a:r>
              <a:rPr i="1" lang="en" sz="2300">
                <a:solidFill>
                  <a:schemeClr val="dk2"/>
                </a:solidFill>
              </a:rPr>
              <a:t>m</a:t>
            </a:r>
            <a:r>
              <a:rPr baseline="-25000" lang="en" sz="2300">
                <a:solidFill>
                  <a:schemeClr val="dk2"/>
                </a:solidFill>
              </a:rPr>
              <a:t>1</a:t>
            </a:r>
            <a:r>
              <a:rPr lang="en" sz="2300">
                <a:solidFill>
                  <a:schemeClr val="dk2"/>
                </a:solidFill>
              </a:rPr>
              <a:t>, …, </a:t>
            </a:r>
            <a:r>
              <a:rPr i="1" lang="en" sz="2300">
                <a:solidFill>
                  <a:schemeClr val="dk2"/>
                </a:solidFill>
              </a:rPr>
              <a:t>m</a:t>
            </a:r>
            <a:r>
              <a:rPr baseline="-25000" i="1" lang="en" sz="2300">
                <a:solidFill>
                  <a:schemeClr val="dk2"/>
                </a:solidFill>
              </a:rPr>
              <a:t>N</a:t>
            </a:r>
            <a:endParaRPr sz="2300">
              <a:solidFill>
                <a:schemeClr val="dk2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•"/>
            </a:pPr>
            <a:r>
              <a:rPr lang="en" sz="2300">
                <a:solidFill>
                  <a:schemeClr val="dk2"/>
                </a:solidFill>
              </a:rPr>
              <a:t>Average of </a:t>
            </a:r>
            <a:r>
              <a:rPr i="1" lang="en" sz="2300">
                <a:solidFill>
                  <a:schemeClr val="dk2"/>
                </a:solidFill>
              </a:rPr>
              <a:t>m</a:t>
            </a:r>
            <a:r>
              <a:rPr baseline="-25000" i="1" lang="en" sz="2300">
                <a:solidFill>
                  <a:schemeClr val="dk2"/>
                </a:solidFill>
              </a:rPr>
              <a:t>i</a:t>
            </a:r>
            <a:r>
              <a:rPr lang="en" sz="2300">
                <a:solidFill>
                  <a:schemeClr val="dk2"/>
                </a:solidFill>
              </a:rPr>
              <a:t>’s will approach the true 𝜇 (by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law</a:t>
            </a:r>
            <a:r>
              <a:rPr lang="en" sz="2300">
                <a:solidFill>
                  <a:schemeClr val="dk2"/>
                </a:solidFill>
              </a:rPr>
              <a:t> of large numbers) </a:t>
            </a:r>
            <a:endParaRPr sz="2300">
              <a:solidFill>
                <a:schemeClr val="dk2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•"/>
            </a:pPr>
            <a:r>
              <a:rPr lang="en" sz="2300">
                <a:solidFill>
                  <a:schemeClr val="dk2"/>
                </a:solidFill>
              </a:rPr>
              <a:t>For a fraction γ of the </a:t>
            </a:r>
            <a:r>
              <a:rPr i="1" lang="en" sz="2300">
                <a:solidFill>
                  <a:schemeClr val="dk2"/>
                </a:solidFill>
              </a:rPr>
              <a:t>N</a:t>
            </a:r>
            <a:r>
              <a:rPr lang="en" sz="2300">
                <a:solidFill>
                  <a:schemeClr val="dk2"/>
                </a:solidFill>
              </a:rPr>
              <a:t> repetitions, </a:t>
            </a:r>
            <a:r>
              <a:rPr i="1" lang="en" sz="2300">
                <a:solidFill>
                  <a:schemeClr val="dk2"/>
                </a:solidFill>
              </a:rPr>
              <a:t>m</a:t>
            </a:r>
            <a:r>
              <a:rPr baseline="-25000" i="1" lang="en" sz="2300">
                <a:solidFill>
                  <a:schemeClr val="dk2"/>
                </a:solidFill>
              </a:rPr>
              <a:t>i</a:t>
            </a:r>
            <a:r>
              <a:rPr lang="en" sz="2300">
                <a:solidFill>
                  <a:schemeClr val="dk2"/>
                </a:solidFill>
              </a:rPr>
              <a:t> </a:t>
            </a:r>
            <a:r>
              <a:rPr lang="en" sz="2300">
                <a:solidFill>
                  <a:schemeClr val="dk2"/>
                </a:solidFill>
              </a:rPr>
              <a:t>lies within</a:t>
            </a:r>
            <a:r>
              <a:rPr lang="en" sz="2300">
                <a:solidFill>
                  <a:schemeClr val="dk2"/>
                </a:solidFill>
              </a:rPr>
              <a:t> the γ CI around 𝜇 </a:t>
            </a:r>
            <a:endParaRPr baseline="-25000" i="1" sz="2300">
              <a:solidFill>
                <a:schemeClr val="dk2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•"/>
            </a:pPr>
            <a:r>
              <a:rPr lang="en" sz="2300">
                <a:solidFill>
                  <a:schemeClr val="dk2"/>
                </a:solidFill>
              </a:rPr>
              <a:t>→ May estimate CI from histogram of </a:t>
            </a:r>
            <a:r>
              <a:rPr i="1" lang="en" sz="2300">
                <a:solidFill>
                  <a:schemeClr val="dk2"/>
                </a:solidFill>
              </a:rPr>
              <a:t>m</a:t>
            </a:r>
            <a:r>
              <a:rPr baseline="-25000" i="1" lang="en" sz="2300">
                <a:solidFill>
                  <a:schemeClr val="dk2"/>
                </a:solidFill>
              </a:rPr>
              <a:t>i</a:t>
            </a:r>
            <a:r>
              <a:rPr lang="en" sz="2300">
                <a:solidFill>
                  <a:schemeClr val="dk2"/>
                </a:solidFill>
              </a:rPr>
              <a:t>’s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577" name="Google Shape;577;p72"/>
          <p:cNvSpPr/>
          <p:nvPr/>
        </p:nvSpPr>
        <p:spPr>
          <a:xfrm>
            <a:off x="800276" y="3914772"/>
            <a:ext cx="135000" cy="135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8" name="Google Shape;578;p72"/>
          <p:cNvCxnSpPr/>
          <p:nvPr/>
        </p:nvCxnSpPr>
        <p:spPr>
          <a:xfrm>
            <a:off x="722375" y="3979120"/>
            <a:ext cx="481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72"/>
          <p:cNvCxnSpPr/>
          <p:nvPr/>
        </p:nvCxnSpPr>
        <p:spPr>
          <a:xfrm>
            <a:off x="1250302" y="2911825"/>
            <a:ext cx="0" cy="1081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72"/>
          <p:cNvCxnSpPr/>
          <p:nvPr/>
        </p:nvCxnSpPr>
        <p:spPr>
          <a:xfrm>
            <a:off x="1250302" y="3973972"/>
            <a:ext cx="0" cy="1081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p72"/>
          <p:cNvSpPr/>
          <p:nvPr/>
        </p:nvSpPr>
        <p:spPr>
          <a:xfrm>
            <a:off x="1181276" y="4444875"/>
            <a:ext cx="135000" cy="1350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72"/>
          <p:cNvSpPr txBox="1"/>
          <p:nvPr/>
        </p:nvSpPr>
        <p:spPr>
          <a:xfrm>
            <a:off x="1324450" y="3180526"/>
            <a:ext cx="492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𝜇</a:t>
            </a:r>
            <a:r>
              <a:rPr baseline="-25000" lang="en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9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72"/>
          <p:cNvSpPr txBox="1"/>
          <p:nvPr/>
        </p:nvSpPr>
        <p:spPr>
          <a:xfrm>
            <a:off x="1308551" y="4282422"/>
            <a:ext cx="492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𝜇</a:t>
            </a:r>
            <a:r>
              <a:rPr baseline="-25000" lang="en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9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72"/>
          <p:cNvSpPr txBox="1"/>
          <p:nvPr/>
        </p:nvSpPr>
        <p:spPr>
          <a:xfrm>
            <a:off x="370301" y="3688722"/>
            <a:ext cx="492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m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5" name="Google Shape;585;p72"/>
          <p:cNvCxnSpPr/>
          <p:nvPr/>
        </p:nvCxnSpPr>
        <p:spPr>
          <a:xfrm>
            <a:off x="722375" y="2912320"/>
            <a:ext cx="480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6" name="Google Shape;586;p72"/>
          <p:cNvSpPr/>
          <p:nvPr/>
        </p:nvSpPr>
        <p:spPr>
          <a:xfrm>
            <a:off x="1181276" y="3382727"/>
            <a:ext cx="135000" cy="135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7" name="Google Shape;587;p72"/>
          <p:cNvCxnSpPr/>
          <p:nvPr/>
        </p:nvCxnSpPr>
        <p:spPr>
          <a:xfrm>
            <a:off x="722375" y="5045920"/>
            <a:ext cx="170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72"/>
          <p:cNvCxnSpPr/>
          <p:nvPr/>
        </p:nvCxnSpPr>
        <p:spPr>
          <a:xfrm>
            <a:off x="869302" y="3443870"/>
            <a:ext cx="0" cy="108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72"/>
          <p:cNvSpPr txBox="1"/>
          <p:nvPr/>
        </p:nvSpPr>
        <p:spPr>
          <a:xfrm>
            <a:off x="3153250" y="3180526"/>
            <a:ext cx="492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𝜇</a:t>
            </a:r>
            <a:endParaRPr sz="9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72"/>
          <p:cNvSpPr/>
          <p:nvPr/>
        </p:nvSpPr>
        <p:spPr>
          <a:xfrm>
            <a:off x="3010076" y="3382727"/>
            <a:ext cx="135000" cy="135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1" name="Google Shape;591;p72"/>
          <p:cNvGrpSpPr/>
          <p:nvPr/>
        </p:nvGrpSpPr>
        <p:grpSpPr>
          <a:xfrm>
            <a:off x="3037301" y="2850522"/>
            <a:ext cx="2321700" cy="1404000"/>
            <a:chOff x="6313901" y="2850522"/>
            <a:chExt cx="2321700" cy="1404000"/>
          </a:xfrm>
        </p:grpSpPr>
        <p:sp>
          <p:nvSpPr>
            <p:cNvPr id="592" name="Google Shape;592;p72"/>
            <p:cNvSpPr txBox="1"/>
            <p:nvPr/>
          </p:nvSpPr>
          <p:spPr>
            <a:xfrm>
              <a:off x="6313901" y="3633059"/>
              <a:ext cx="4929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000"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baseline="-25000" lang="en" sz="20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aseline="-25000"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3" name="Google Shape;593;p72"/>
            <p:cNvSpPr txBox="1"/>
            <p:nvPr/>
          </p:nvSpPr>
          <p:spPr>
            <a:xfrm>
              <a:off x="6999701" y="3536322"/>
              <a:ext cx="4929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000"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baseline="-25000" lang="en" sz="20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aseline="-25000"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4" name="Google Shape;594;p72"/>
            <p:cNvSpPr txBox="1"/>
            <p:nvPr/>
          </p:nvSpPr>
          <p:spPr>
            <a:xfrm>
              <a:off x="7533101" y="2850522"/>
              <a:ext cx="4929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000"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baseline="-25000" lang="en" sz="20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aseline="-25000"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5" name="Google Shape;595;p72"/>
            <p:cNvSpPr txBox="1"/>
            <p:nvPr/>
          </p:nvSpPr>
          <p:spPr>
            <a:xfrm>
              <a:off x="8142701" y="3841122"/>
              <a:ext cx="4929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000"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baseline="-25000" lang="en" sz="2000"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aseline="-25000" sz="9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96" name="Google Shape;596;p72"/>
          <p:cNvGrpSpPr/>
          <p:nvPr/>
        </p:nvGrpSpPr>
        <p:grpSpPr>
          <a:xfrm>
            <a:off x="3467276" y="3076572"/>
            <a:ext cx="1963800" cy="1125600"/>
            <a:chOff x="3467276" y="3076572"/>
            <a:chExt cx="1963800" cy="1125600"/>
          </a:xfrm>
        </p:grpSpPr>
        <p:sp>
          <p:nvSpPr>
            <p:cNvPr id="597" name="Google Shape;597;p72"/>
            <p:cNvSpPr/>
            <p:nvPr/>
          </p:nvSpPr>
          <p:spPr>
            <a:xfrm>
              <a:off x="3467276" y="3859109"/>
              <a:ext cx="135000" cy="135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2"/>
            <p:cNvSpPr/>
            <p:nvPr/>
          </p:nvSpPr>
          <p:spPr>
            <a:xfrm>
              <a:off x="4153076" y="3762372"/>
              <a:ext cx="135000" cy="135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2"/>
            <p:cNvSpPr/>
            <p:nvPr/>
          </p:nvSpPr>
          <p:spPr>
            <a:xfrm>
              <a:off x="4686476" y="3076572"/>
              <a:ext cx="135000" cy="135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2"/>
            <p:cNvSpPr/>
            <p:nvPr/>
          </p:nvSpPr>
          <p:spPr>
            <a:xfrm>
              <a:off x="5296076" y="4067172"/>
              <a:ext cx="135000" cy="135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72"/>
          <p:cNvGrpSpPr/>
          <p:nvPr/>
        </p:nvGrpSpPr>
        <p:grpSpPr>
          <a:xfrm>
            <a:off x="3467275" y="2709025"/>
            <a:ext cx="2269325" cy="1874750"/>
            <a:chOff x="3467275" y="2709025"/>
            <a:chExt cx="2269325" cy="1874750"/>
          </a:xfrm>
        </p:grpSpPr>
        <p:sp>
          <p:nvSpPr>
            <p:cNvPr id="602" name="Google Shape;602;p72"/>
            <p:cNvSpPr/>
            <p:nvPr/>
          </p:nvSpPr>
          <p:spPr>
            <a:xfrm>
              <a:off x="4819166" y="2709025"/>
              <a:ext cx="456950" cy="362425"/>
            </a:xfrm>
            <a:custGeom>
              <a:rect b="b" l="l" r="r" t="t"/>
              <a:pathLst>
                <a:path extrusionOk="0" h="14497" w="18278">
                  <a:moveTo>
                    <a:pt x="0" y="7804"/>
                  </a:moveTo>
                  <a:cubicBezTo>
                    <a:pt x="2496" y="9301"/>
                    <a:pt x="2989" y="15296"/>
                    <a:pt x="5750" y="14375"/>
                  </a:cubicBezTo>
                  <a:cubicBezTo>
                    <a:pt x="8075" y="13599"/>
                    <a:pt x="8593" y="10381"/>
                    <a:pt x="10063" y="8420"/>
                  </a:cubicBezTo>
                  <a:cubicBezTo>
                    <a:pt x="12415" y="5283"/>
                    <a:pt x="15505" y="2773"/>
                    <a:pt x="18278" y="0"/>
                  </a:cubicBezTo>
                </a:path>
              </a:pathLst>
            </a:custGeom>
            <a:noFill/>
            <a:ln cap="flat" cmpd="sng" w="762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3" name="Google Shape;603;p72"/>
            <p:cNvSpPr/>
            <p:nvPr/>
          </p:nvSpPr>
          <p:spPr>
            <a:xfrm>
              <a:off x="3467275" y="3443875"/>
              <a:ext cx="456950" cy="362425"/>
            </a:xfrm>
            <a:custGeom>
              <a:rect b="b" l="l" r="r" t="t"/>
              <a:pathLst>
                <a:path extrusionOk="0" h="14497" w="18278">
                  <a:moveTo>
                    <a:pt x="0" y="7804"/>
                  </a:moveTo>
                  <a:cubicBezTo>
                    <a:pt x="2496" y="9301"/>
                    <a:pt x="2989" y="15296"/>
                    <a:pt x="5750" y="14375"/>
                  </a:cubicBezTo>
                  <a:cubicBezTo>
                    <a:pt x="8075" y="13599"/>
                    <a:pt x="8593" y="10381"/>
                    <a:pt x="10063" y="8420"/>
                  </a:cubicBezTo>
                  <a:cubicBezTo>
                    <a:pt x="12415" y="5283"/>
                    <a:pt x="15505" y="2773"/>
                    <a:pt x="18278" y="0"/>
                  </a:cubicBezTo>
                </a:path>
              </a:pathLst>
            </a:custGeom>
            <a:noFill/>
            <a:ln cap="flat" cmpd="sng" w="762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4" name="Google Shape;604;p72"/>
            <p:cNvSpPr/>
            <p:nvPr/>
          </p:nvSpPr>
          <p:spPr>
            <a:xfrm>
              <a:off x="4288075" y="3468963"/>
              <a:ext cx="456950" cy="362425"/>
            </a:xfrm>
            <a:custGeom>
              <a:rect b="b" l="l" r="r" t="t"/>
              <a:pathLst>
                <a:path extrusionOk="0" h="14497" w="18278">
                  <a:moveTo>
                    <a:pt x="0" y="7804"/>
                  </a:moveTo>
                  <a:cubicBezTo>
                    <a:pt x="2496" y="9301"/>
                    <a:pt x="2989" y="15296"/>
                    <a:pt x="5750" y="14375"/>
                  </a:cubicBezTo>
                  <a:cubicBezTo>
                    <a:pt x="8075" y="13599"/>
                    <a:pt x="8593" y="10381"/>
                    <a:pt x="10063" y="8420"/>
                  </a:cubicBezTo>
                  <a:cubicBezTo>
                    <a:pt x="12415" y="5283"/>
                    <a:pt x="15505" y="2773"/>
                    <a:pt x="18278" y="0"/>
                  </a:cubicBezTo>
                </a:path>
              </a:pathLst>
            </a:custGeom>
            <a:noFill/>
            <a:ln cap="flat" cmpd="sng" w="762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05" name="Google Shape;605;p72"/>
            <p:cNvGrpSpPr/>
            <p:nvPr/>
          </p:nvGrpSpPr>
          <p:grpSpPr>
            <a:xfrm>
              <a:off x="5387475" y="4291125"/>
              <a:ext cx="349125" cy="292650"/>
              <a:chOff x="8435475" y="4672125"/>
              <a:chExt cx="349125" cy="292650"/>
            </a:xfrm>
          </p:grpSpPr>
          <p:sp>
            <p:nvSpPr>
              <p:cNvPr id="606" name="Google Shape;606;p72"/>
              <p:cNvSpPr/>
              <p:nvPr/>
            </p:nvSpPr>
            <p:spPr>
              <a:xfrm>
                <a:off x="8512500" y="4672125"/>
                <a:ext cx="261850" cy="292650"/>
              </a:xfrm>
              <a:custGeom>
                <a:rect b="b" l="l" r="r" t="t"/>
                <a:pathLst>
                  <a:path extrusionOk="0" h="11706" w="10474">
                    <a:moveTo>
                      <a:pt x="0" y="0"/>
                    </a:moveTo>
                    <a:cubicBezTo>
                      <a:pt x="3702" y="3702"/>
                      <a:pt x="6769" y="8007"/>
                      <a:pt x="10474" y="11706"/>
                    </a:cubicBezTo>
                  </a:path>
                </a:pathLst>
              </a:cu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7" name="Google Shape;607;p72"/>
              <p:cNvSpPr/>
              <p:nvPr/>
            </p:nvSpPr>
            <p:spPr>
              <a:xfrm>
                <a:off x="8435475" y="4702925"/>
                <a:ext cx="349125" cy="246450"/>
              </a:xfrm>
              <a:custGeom>
                <a:rect b="b" l="l" r="r" t="t"/>
                <a:pathLst>
                  <a:path extrusionOk="0" h="9858" w="13965">
                    <a:moveTo>
                      <a:pt x="13965" y="0"/>
                    </a:moveTo>
                    <a:cubicBezTo>
                      <a:pt x="8868" y="2547"/>
                      <a:pt x="4026" y="5826"/>
                      <a:pt x="0" y="9858"/>
                    </a:cubicBezTo>
                  </a:path>
                </a:pathLst>
              </a:cu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cxnSp>
        <p:nvCxnSpPr>
          <p:cNvPr id="608" name="Google Shape;608;p72"/>
          <p:cNvCxnSpPr/>
          <p:nvPr/>
        </p:nvCxnSpPr>
        <p:spPr>
          <a:xfrm>
            <a:off x="3079102" y="2911825"/>
            <a:ext cx="0" cy="1081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9" name="Google Shape;609;p72"/>
          <p:cNvGrpSpPr/>
          <p:nvPr/>
        </p:nvGrpSpPr>
        <p:grpSpPr>
          <a:xfrm>
            <a:off x="5882366" y="2351450"/>
            <a:ext cx="3256133" cy="2512675"/>
            <a:chOff x="5882366" y="2351450"/>
            <a:chExt cx="3256133" cy="2512675"/>
          </a:xfrm>
        </p:grpSpPr>
        <p:pic>
          <p:nvPicPr>
            <p:cNvPr id="610" name="Google Shape;610;p72"/>
            <p:cNvPicPr preferRelativeResize="0"/>
            <p:nvPr/>
          </p:nvPicPr>
          <p:blipFill rotWithShape="1">
            <a:blip r:embed="rId4">
              <a:alphaModFix/>
            </a:blip>
            <a:srcRect b="37318" l="0" r="0" t="29016"/>
            <a:stretch/>
          </p:blipFill>
          <p:spPr>
            <a:xfrm>
              <a:off x="5882366" y="3138075"/>
              <a:ext cx="3256133" cy="714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72"/>
            <p:cNvSpPr txBox="1"/>
            <p:nvPr/>
          </p:nvSpPr>
          <p:spPr>
            <a:xfrm>
              <a:off x="6182038" y="3764922"/>
              <a:ext cx="4929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5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baseline="-25000" i="1" lang="en" sz="15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i="1" sz="1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612" name="Google Shape;612;p72"/>
            <p:cNvCxnSpPr/>
            <p:nvPr/>
          </p:nvCxnSpPr>
          <p:spPr>
            <a:xfrm flipH="1" rot="10800000">
              <a:off x="7901525" y="3907125"/>
              <a:ext cx="667500" cy="631500"/>
            </a:xfrm>
            <a:prstGeom prst="straightConnector1">
              <a:avLst/>
            </a:prstGeom>
            <a:noFill/>
            <a:ln cap="flat" cmpd="sng" w="19050">
              <a:solidFill>
                <a:srgbClr val="E0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3" name="Google Shape;613;p72"/>
            <p:cNvCxnSpPr/>
            <p:nvPr/>
          </p:nvCxnSpPr>
          <p:spPr>
            <a:xfrm rot="10800000">
              <a:off x="6740350" y="3907125"/>
              <a:ext cx="955800" cy="631500"/>
            </a:xfrm>
            <a:prstGeom prst="straightConnector1">
              <a:avLst/>
            </a:prstGeom>
            <a:noFill/>
            <a:ln cap="flat" cmpd="sng" w="19050">
              <a:solidFill>
                <a:srgbClr val="E0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4" name="Google Shape;614;p72"/>
            <p:cNvSpPr txBox="1"/>
            <p:nvPr/>
          </p:nvSpPr>
          <p:spPr>
            <a:xfrm>
              <a:off x="6991013" y="4450725"/>
              <a:ext cx="1701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E06666"/>
                  </a:solidFill>
                  <a:latin typeface="Calibri"/>
                  <a:ea typeface="Calibri"/>
                  <a:cs typeface="Calibri"/>
                  <a:sym typeface="Calibri"/>
                </a:rPr>
                <a:t>(1-γ)/2 (e.g., 2.5%)</a:t>
              </a:r>
              <a:endParaRPr sz="1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5" name="Google Shape;615;p72"/>
            <p:cNvSpPr txBox="1"/>
            <p:nvPr/>
          </p:nvSpPr>
          <p:spPr>
            <a:xfrm>
              <a:off x="7024550" y="2351450"/>
              <a:ext cx="1377300" cy="6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D9EEB"/>
                  </a:solidFill>
                  <a:latin typeface="Calibri"/>
                  <a:ea typeface="Calibri"/>
                  <a:cs typeface="Calibri"/>
                  <a:sym typeface="Calibri"/>
                </a:rPr>
                <a:t>Prob. mass </a:t>
              </a:r>
              <a:r>
                <a:rPr lang="en" sz="1500">
                  <a:solidFill>
                    <a:srgbClr val="6D9EEB"/>
                  </a:solidFill>
                  <a:latin typeface="Calibri"/>
                  <a:ea typeface="Calibri"/>
                  <a:cs typeface="Calibri"/>
                  <a:sym typeface="Calibri"/>
                </a:rPr>
                <a:t>γ</a:t>
              </a:r>
              <a:r>
                <a:rPr lang="en" sz="1500">
                  <a:solidFill>
                    <a:srgbClr val="6D9EEB"/>
                  </a:solidFill>
                  <a:latin typeface="Calibri"/>
                  <a:ea typeface="Calibri"/>
                  <a:cs typeface="Calibri"/>
                  <a:sym typeface="Calibri"/>
                </a:rPr>
                <a:t> (e.g., 95%)</a:t>
              </a:r>
              <a:endParaRPr sz="1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6" name="Google Shape;616;p72"/>
            <p:cNvSpPr/>
            <p:nvPr/>
          </p:nvSpPr>
          <p:spPr>
            <a:xfrm rot="-5400000">
              <a:off x="7654556" y="2345489"/>
              <a:ext cx="135000" cy="13446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17" name="Google Shape;617;p72"/>
          <p:cNvCxnSpPr/>
          <p:nvPr/>
        </p:nvCxnSpPr>
        <p:spPr>
          <a:xfrm>
            <a:off x="4985300" y="2490075"/>
            <a:ext cx="1550400" cy="57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3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500"/>
              <a:t>Non-parametric CIs: b</a:t>
            </a:r>
            <a:r>
              <a:rPr lang="en" sz="3500"/>
              <a:t>ootstrap resampling</a:t>
            </a:r>
            <a:endParaRPr b="0" i="0" sz="35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45282"/>
            <a:ext cx="7860234" cy="404581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3"/>
          <p:cNvSpPr txBox="1"/>
          <p:nvPr/>
        </p:nvSpPr>
        <p:spPr>
          <a:xfrm>
            <a:off x="5785451" y="2716522"/>
            <a:ext cx="492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" sz="20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73"/>
          <p:cNvSpPr txBox="1"/>
          <p:nvPr/>
        </p:nvSpPr>
        <p:spPr>
          <a:xfrm>
            <a:off x="6329120" y="2685717"/>
            <a:ext cx="492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7" name="Google Shape;627;p73"/>
          <p:cNvSpPr txBox="1"/>
          <p:nvPr/>
        </p:nvSpPr>
        <p:spPr>
          <a:xfrm>
            <a:off x="6806044" y="2685717"/>
            <a:ext cx="492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" sz="2000"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73"/>
          <p:cNvSpPr txBox="1"/>
          <p:nvPr/>
        </p:nvSpPr>
        <p:spPr>
          <a:xfrm>
            <a:off x="7872844" y="2685717"/>
            <a:ext cx="492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" sz="2000">
                <a:latin typeface="Calibri"/>
                <a:ea typeface="Calibri"/>
                <a:cs typeface="Calibri"/>
                <a:sym typeface="Calibri"/>
              </a:rPr>
              <a:t>4</a:t>
            </a:r>
            <a:endParaRPr baseline="-25000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9" name="Google Shape;629;p73"/>
          <p:cNvSpPr/>
          <p:nvPr/>
        </p:nvSpPr>
        <p:spPr>
          <a:xfrm>
            <a:off x="6869550" y="1386225"/>
            <a:ext cx="1175700" cy="236100"/>
          </a:xfrm>
          <a:prstGeom prst="rect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16071">
            <a:off x="8014442" y="639064"/>
            <a:ext cx="815826" cy="96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3"/>
          <p:cNvPicPr preferRelativeResize="0"/>
          <p:nvPr/>
        </p:nvPicPr>
        <p:blipFill rotWithShape="1">
          <a:blip r:embed="rId3">
            <a:alphaModFix/>
          </a:blip>
          <a:srcRect b="64848" l="54520" r="40999" t="31157"/>
          <a:stretch/>
        </p:blipFill>
        <p:spPr>
          <a:xfrm>
            <a:off x="4876725" y="2015353"/>
            <a:ext cx="352150" cy="1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/>
          <p:nvPr>
            <p:ph idx="1" type="body"/>
          </p:nvPr>
        </p:nvSpPr>
        <p:spPr>
          <a:xfrm>
            <a:off x="457200" y="792950"/>
            <a:ext cx="8263800" cy="4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/>
              <a:t>An important use case for CIs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/>
              <a:t>But be careful! Error bars can</a:t>
            </a:r>
            <a:br>
              <a:rPr lang="en" sz="2800"/>
            </a:br>
            <a:r>
              <a:rPr lang="en" sz="2800"/>
              <a:t>potentially represent many things: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">
                <a:solidFill>
                  <a:schemeClr val="dk2"/>
                </a:solidFill>
              </a:rPr>
              <a:t>Confidence intervals (CIs)</a:t>
            </a:r>
            <a:endParaRPr>
              <a:solidFill>
                <a:schemeClr val="dk2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"/>
              <a:t>Standard deviation (std)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"/>
              <a:t>Standard error of the mean: std/sqrt(n)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 sz="2800">
                <a:solidFill>
                  <a:schemeClr val="dk2"/>
                </a:solidFill>
              </a:rPr>
              <a:t>→ Always ask, always tell what the CIs represent!</a:t>
            </a:r>
            <a:endParaRPr/>
          </a:p>
        </p:txBody>
      </p:sp>
      <p:sp>
        <p:nvSpPr>
          <p:cNvPr id="638" name="Google Shape;638;p74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Error bars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p74"/>
          <p:cNvPicPr preferRelativeResize="0"/>
          <p:nvPr/>
        </p:nvPicPr>
        <p:blipFill rotWithShape="1">
          <a:blip r:embed="rId3">
            <a:alphaModFix/>
          </a:blip>
          <a:srcRect b="17266" l="0" r="68803" t="0"/>
          <a:stretch/>
        </p:blipFill>
        <p:spPr>
          <a:xfrm>
            <a:off x="6584750" y="458575"/>
            <a:ext cx="2081250" cy="266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0" name="Google Shape;640;p74"/>
          <p:cNvCxnSpPr/>
          <p:nvPr/>
        </p:nvCxnSpPr>
        <p:spPr>
          <a:xfrm>
            <a:off x="7523450" y="609925"/>
            <a:ext cx="0" cy="108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74"/>
          <p:cNvCxnSpPr/>
          <p:nvPr/>
        </p:nvCxnSpPr>
        <p:spPr>
          <a:xfrm>
            <a:off x="8184502" y="533725"/>
            <a:ext cx="0" cy="108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Multiple-hypothesis testing</a:t>
            </a:r>
            <a:endParaRPr/>
          </a:p>
        </p:txBody>
      </p:sp>
      <p:sp>
        <p:nvSpPr>
          <p:cNvPr id="648" name="Google Shape;648;p7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If you perform experiments over and over, you’re bound to find something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If you consider “at least one </a:t>
            </a:r>
            <a:r>
              <a:rPr lang="en" sz="3000"/>
              <a:t>positive outcome” to be the manifestation of an underlying effect: </a:t>
            </a:r>
            <a:r>
              <a:rPr lang="en" sz="3000"/>
              <a:t>Significance level must be adjusted down when performing multiple hypothesis tests!</a:t>
            </a:r>
            <a:endParaRPr sz="3000"/>
          </a:p>
          <a:p>
            <a:pPr indent="-139700" lvl="0" marL="3429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49" name="Google Shape;649;p75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821" y="0"/>
            <a:ext cx="704435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6"/>
          <p:cNvSpPr txBox="1"/>
          <p:nvPr/>
        </p:nvSpPr>
        <p:spPr>
          <a:xfrm>
            <a:off x="600075" y="657225"/>
            <a:ext cx="35052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P(detecting no effect when there is none)</a:t>
            </a:r>
            <a:endParaRPr/>
          </a:p>
        </p:txBody>
      </p:sp>
      <p:sp>
        <p:nvSpPr>
          <p:cNvPr id="657" name="Google Shape;657;p76"/>
          <p:cNvSpPr txBox="1"/>
          <p:nvPr/>
        </p:nvSpPr>
        <p:spPr>
          <a:xfrm>
            <a:off x="600075" y="981075"/>
            <a:ext cx="51912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P(detecting no effect when there is none, on every experiment)</a:t>
            </a:r>
            <a:endParaRPr/>
          </a:p>
        </p:txBody>
      </p:sp>
      <p:sp>
        <p:nvSpPr>
          <p:cNvPr id="658" name="Google Shape;658;p76"/>
          <p:cNvSpPr txBox="1"/>
          <p:nvPr/>
        </p:nvSpPr>
        <p:spPr>
          <a:xfrm>
            <a:off x="2637751" y="4654078"/>
            <a:ext cx="41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k</a:t>
            </a:r>
            <a:r>
              <a:rPr lang="en"/>
              <a:t>: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Family-wise error rate corrections</a:t>
            </a:r>
            <a:endParaRPr/>
          </a:p>
        </p:txBody>
      </p:sp>
      <p:sp>
        <p:nvSpPr>
          <p:cNvPr id="664" name="Google Shape;664;p7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5" name="Google Shape;66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300" y="1200150"/>
            <a:ext cx="6139400" cy="36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stats is a key ingredient of data analysis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Today: some highlights and common pitfalls</a:t>
            </a:r>
            <a:endParaRPr/>
          </a:p>
        </p:txBody>
      </p:sp>
      <p:sp>
        <p:nvSpPr>
          <p:cNvPr id="178" name="Google Shape;178;p3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 won’t cover the basics of stats!</a:t>
            </a:r>
            <a:endParaRPr/>
          </a:p>
        </p:txBody>
      </p:sp>
      <p:sp>
        <p:nvSpPr>
          <p:cNvPr id="179" name="Google Shape;179;p3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know these things from prerequisite courses</a:t>
            </a:r>
            <a:endParaRPr/>
          </a:p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1" name="Google Shape;671;p78"/>
          <p:cNvSpPr txBox="1"/>
          <p:nvPr/>
        </p:nvSpPr>
        <p:spPr>
          <a:xfrm>
            <a:off x="846600" y="1890425"/>
            <a:ext cx="71481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Part 3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Relating two variables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9"/>
          <p:cNvSpPr txBox="1"/>
          <p:nvPr>
            <p:ph idx="4294967295" type="body"/>
          </p:nvPr>
        </p:nvSpPr>
        <p:spPr>
          <a:xfrm>
            <a:off x="457200" y="792950"/>
            <a:ext cx="8229600" cy="4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“Amount of linear dependence”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More general: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Rank correlation, e.g., Spearman’s correlation coefficient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Mutual information</a:t>
            </a:r>
            <a:endParaRPr sz="2200"/>
          </a:p>
        </p:txBody>
      </p:sp>
      <p:sp>
        <p:nvSpPr>
          <p:cNvPr id="677" name="Google Shape;677;p7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79"/>
          <p:cNvSpPr txBox="1"/>
          <p:nvPr>
            <p:ph idx="4294967295"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Pearson’s correlation coefficient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9" name="Google Shape;67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300" y="1302725"/>
            <a:ext cx="5566799" cy="25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0"/>
          <p:cNvSpPr txBox="1"/>
          <p:nvPr>
            <p:ph idx="4294967295" type="body"/>
          </p:nvPr>
        </p:nvSpPr>
        <p:spPr>
          <a:xfrm>
            <a:off x="457200" y="792950"/>
            <a:ext cx="8229600" cy="4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 u="sng">
                <a:solidFill>
                  <a:schemeClr val="hlink"/>
                </a:solidFill>
                <a:hlinkClick r:id="rId3"/>
              </a:rPr>
              <a:t>http://guessthecorrelation.com/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Correlation != causation (cf. lecture in 2 weeks)</a:t>
            </a:r>
            <a:br>
              <a:rPr lang="en" sz="2500"/>
            </a:br>
            <a:r>
              <a:rPr lang="en" sz="2500" u="sng">
                <a:solidFill>
                  <a:schemeClr val="hlink"/>
                </a:solidFill>
                <a:hlinkClick r:id="rId4"/>
              </a:rPr>
              <a:t>http://www.tylervigen.com/spurious-correlations</a:t>
            </a:r>
            <a:br>
              <a:rPr lang="en" sz="2500"/>
            </a:br>
            <a:endParaRPr sz="2500"/>
          </a:p>
        </p:txBody>
      </p:sp>
      <p:sp>
        <p:nvSpPr>
          <p:cNvPr id="685" name="Google Shape;685;p8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80"/>
          <p:cNvSpPr txBox="1"/>
          <p:nvPr>
            <p:ph idx="4294967295"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C</a:t>
            </a:r>
            <a:r>
              <a:rPr lang="en"/>
              <a:t>orrelation coefficients are tricky!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p80"/>
          <p:cNvPicPr preferRelativeResize="0"/>
          <p:nvPr/>
        </p:nvPicPr>
        <p:blipFill rotWithShape="1">
          <a:blip r:embed="rId5">
            <a:alphaModFix/>
          </a:blip>
          <a:srcRect b="51361" l="0" r="0" t="0"/>
          <a:stretch/>
        </p:blipFill>
        <p:spPr>
          <a:xfrm>
            <a:off x="-76200" y="2356131"/>
            <a:ext cx="4558350" cy="225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80"/>
          <p:cNvPicPr preferRelativeResize="0"/>
          <p:nvPr/>
        </p:nvPicPr>
        <p:blipFill rotWithShape="1">
          <a:blip r:embed="rId5">
            <a:alphaModFix/>
          </a:blip>
          <a:srcRect b="0" l="0" r="0" t="51361"/>
          <a:stretch/>
        </p:blipFill>
        <p:spPr>
          <a:xfrm>
            <a:off x="4585637" y="2356125"/>
            <a:ext cx="4558364" cy="225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4" name="Google Shape;6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950" y="911550"/>
            <a:ext cx="5818925" cy="423194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81"/>
          <p:cNvSpPr txBox="1"/>
          <p:nvPr>
            <p:ph idx="4294967295"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Anscombe’s quartet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6" name="Google Shape;69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750" y="0"/>
            <a:ext cx="3893250" cy="12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2"/>
          <p:cNvSpPr txBox="1"/>
          <p:nvPr>
            <p:ph type="title"/>
          </p:nvPr>
        </p:nvSpPr>
        <p:spPr>
          <a:xfrm>
            <a:off x="49910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Anscombe’s quartet</a:t>
            </a:r>
            <a:endParaRPr/>
          </a:p>
        </p:txBody>
      </p:sp>
      <p:sp>
        <p:nvSpPr>
          <p:cNvPr id="702" name="Google Shape;702;p82"/>
          <p:cNvSpPr txBox="1"/>
          <p:nvPr>
            <p:ph idx="1" type="body"/>
          </p:nvPr>
        </p:nvSpPr>
        <p:spPr>
          <a:xfrm>
            <a:off x="2410112" y="19005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Illustrates the </a:t>
            </a:r>
            <a:r>
              <a:rPr b="1" lang="en"/>
              <a:t>importance of looking at a set of data graphically</a:t>
            </a:r>
            <a:r>
              <a:rPr lang="en"/>
              <a:t> before starting to analyze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Highlights the </a:t>
            </a:r>
            <a:r>
              <a:rPr i="1" lang="en"/>
              <a:t>inadequacy of basic statistical properties for describing realistic datasets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More on Wikipedia</a:t>
            </a:r>
            <a:endParaRPr/>
          </a:p>
        </p:txBody>
      </p:sp>
      <p:sp>
        <p:nvSpPr>
          <p:cNvPr id="703" name="Google Shape;703;p8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4" name="Google Shape;70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63001" cy="15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 Berkeley gender bias</a:t>
            </a:r>
            <a:r>
              <a:rPr lang="en"/>
              <a:t> (?)</a:t>
            </a:r>
            <a:endParaRPr/>
          </a:p>
        </p:txBody>
      </p:sp>
      <p:sp>
        <p:nvSpPr>
          <p:cNvPr id="710" name="Google Shape;710;p8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1600"/>
              </a:spcAft>
              <a:buNone/>
            </a:pPr>
            <a:r>
              <a:rPr lang="en"/>
              <a:t>Admission figures from 1973</a:t>
            </a:r>
            <a:endParaRPr/>
          </a:p>
        </p:txBody>
      </p:sp>
      <p:sp>
        <p:nvSpPr>
          <p:cNvPr id="711" name="Google Shape;711;p8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2" name="Google Shape;7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79" y="1986738"/>
            <a:ext cx="2988650" cy="11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300" y="1981000"/>
            <a:ext cx="4328325" cy="236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83"/>
          <p:cNvGrpSpPr/>
          <p:nvPr/>
        </p:nvGrpSpPr>
        <p:grpSpPr>
          <a:xfrm>
            <a:off x="1341490" y="3395750"/>
            <a:ext cx="2138807" cy="457075"/>
            <a:chOff x="2103490" y="3395750"/>
            <a:chExt cx="2138807" cy="457075"/>
          </a:xfrm>
        </p:grpSpPr>
        <p:cxnSp>
          <p:nvCxnSpPr>
            <p:cNvPr id="715" name="Google Shape;715;p83"/>
            <p:cNvCxnSpPr/>
            <p:nvPr/>
          </p:nvCxnSpPr>
          <p:spPr>
            <a:xfrm flipH="1" rot="10800000">
              <a:off x="2302375" y="3466150"/>
              <a:ext cx="670800" cy="20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6" name="Google Shape;716;p83"/>
            <p:cNvSpPr/>
            <p:nvPr/>
          </p:nvSpPr>
          <p:spPr>
            <a:xfrm>
              <a:off x="2103490" y="3476925"/>
              <a:ext cx="375900" cy="3759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17" name="Google Shape;717;p83"/>
            <p:cNvSpPr/>
            <p:nvPr/>
          </p:nvSpPr>
          <p:spPr>
            <a:xfrm>
              <a:off x="2880845" y="3395750"/>
              <a:ext cx="152400" cy="1524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18" name="Google Shape;718;p83"/>
            <p:cNvSpPr txBox="1"/>
            <p:nvPr/>
          </p:nvSpPr>
          <p:spPr>
            <a:xfrm>
              <a:off x="3200397" y="3406007"/>
              <a:ext cx="1041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Engineering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19" name="Google Shape;719;p83"/>
          <p:cNvCxnSpPr/>
          <p:nvPr/>
        </p:nvCxnSpPr>
        <p:spPr>
          <a:xfrm>
            <a:off x="1540375" y="3984570"/>
            <a:ext cx="675900" cy="2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0" name="Google Shape;720;p83"/>
          <p:cNvGrpSpPr/>
          <p:nvPr/>
        </p:nvGrpSpPr>
        <p:grpSpPr>
          <a:xfrm>
            <a:off x="1107845" y="4315125"/>
            <a:ext cx="3021919" cy="852552"/>
            <a:chOff x="1869845" y="4315125"/>
            <a:chExt cx="3021919" cy="852552"/>
          </a:xfrm>
        </p:grpSpPr>
        <p:cxnSp>
          <p:nvCxnSpPr>
            <p:cNvPr id="721" name="Google Shape;721;p83"/>
            <p:cNvCxnSpPr/>
            <p:nvPr/>
          </p:nvCxnSpPr>
          <p:spPr>
            <a:xfrm flipH="1" rot="10800000">
              <a:off x="2292210" y="4508245"/>
              <a:ext cx="711600" cy="18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2" name="Google Shape;722;p83"/>
            <p:cNvSpPr/>
            <p:nvPr/>
          </p:nvSpPr>
          <p:spPr>
            <a:xfrm>
              <a:off x="2215375" y="4614950"/>
              <a:ext cx="152400" cy="1524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23" name="Google Shape;723;p83"/>
            <p:cNvSpPr/>
            <p:nvPr/>
          </p:nvSpPr>
          <p:spPr>
            <a:xfrm>
              <a:off x="2789290" y="4315125"/>
              <a:ext cx="375900" cy="375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24" name="Google Shape;724;p83"/>
            <p:cNvSpPr txBox="1"/>
            <p:nvPr/>
          </p:nvSpPr>
          <p:spPr>
            <a:xfrm>
              <a:off x="1869845" y="4767477"/>
              <a:ext cx="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Male</a:t>
              </a:r>
              <a:endPara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83"/>
            <p:cNvSpPr txBox="1"/>
            <p:nvPr/>
          </p:nvSpPr>
          <p:spPr>
            <a:xfrm>
              <a:off x="2565810" y="4767477"/>
              <a:ext cx="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Female</a:t>
              </a:r>
              <a:endParaRPr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83"/>
            <p:cNvSpPr txBox="1"/>
            <p:nvPr/>
          </p:nvSpPr>
          <p:spPr>
            <a:xfrm>
              <a:off x="3082464" y="4366150"/>
              <a:ext cx="180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Arts &amp; humanities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7" name="Google Shape;727;p83"/>
          <p:cNvSpPr/>
          <p:nvPr/>
        </p:nvSpPr>
        <p:spPr>
          <a:xfrm>
            <a:off x="1479377" y="3923800"/>
            <a:ext cx="111600" cy="96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3"/>
          <p:cNvSpPr/>
          <p:nvPr/>
        </p:nvSpPr>
        <p:spPr>
          <a:xfrm>
            <a:off x="2149930" y="4157483"/>
            <a:ext cx="111600" cy="966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3"/>
          <p:cNvSpPr txBox="1"/>
          <p:nvPr/>
        </p:nvSpPr>
        <p:spPr>
          <a:xfrm>
            <a:off x="2475307" y="3872920"/>
            <a:ext cx="9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Average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0" name="Google Shape;730;p83"/>
          <p:cNvGrpSpPr/>
          <p:nvPr/>
        </p:nvGrpSpPr>
        <p:grpSpPr>
          <a:xfrm>
            <a:off x="641728" y="3186250"/>
            <a:ext cx="451486" cy="1754100"/>
            <a:chOff x="641728" y="3186250"/>
            <a:chExt cx="451486" cy="1754100"/>
          </a:xfrm>
        </p:grpSpPr>
        <p:cxnSp>
          <p:nvCxnSpPr>
            <p:cNvPr id="731" name="Google Shape;731;p83"/>
            <p:cNvCxnSpPr/>
            <p:nvPr/>
          </p:nvCxnSpPr>
          <p:spPr>
            <a:xfrm rot="10800000">
              <a:off x="1093214" y="3374400"/>
              <a:ext cx="0" cy="1401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2" name="Google Shape;732;p83"/>
            <p:cNvSpPr txBox="1"/>
            <p:nvPr/>
          </p:nvSpPr>
          <p:spPr>
            <a:xfrm rot="-5400000">
              <a:off x="-35222" y="3863200"/>
              <a:ext cx="175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Admission rate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Simpson’s paradox</a:t>
            </a:r>
            <a:endParaRPr/>
          </a:p>
        </p:txBody>
      </p:sp>
      <p:sp>
        <p:nvSpPr>
          <p:cNvPr id="738" name="Google Shape;738;p8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trend appears in different groups of data </a:t>
            </a:r>
            <a:r>
              <a:rPr b="1" lang="en"/>
              <a:t>but disappears or reverses when these groups are combined </a:t>
            </a:r>
            <a:r>
              <a:rPr lang="en"/>
              <a:t>-- beware of aggregates!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the previous example, </a:t>
            </a:r>
            <a:r>
              <a:rPr b="1" lang="en"/>
              <a:t>women tended to apply to competitive departments</a:t>
            </a:r>
            <a:r>
              <a:rPr lang="en"/>
              <a:t> with low rates of admission</a:t>
            </a:r>
            <a:endParaRPr/>
          </a:p>
        </p:txBody>
      </p:sp>
      <p:sp>
        <p:nvSpPr>
          <p:cNvPr id="739" name="Google Shape;739;p8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0" name="Google Shape;7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0" y="1857550"/>
            <a:ext cx="2243250" cy="1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0" y="81917"/>
            <a:ext cx="2346051" cy="132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Google Shape;747;p85"/>
          <p:cNvSpPr txBox="1"/>
          <p:nvPr>
            <p:ph idx="1" type="body"/>
          </p:nvPr>
        </p:nvSpPr>
        <p:spPr>
          <a:xfrm>
            <a:off x="457200" y="10477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Understand your data with descriptive statistics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–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Choose the right stats based on type of distribution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Be certain to quantify your uncertainty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–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Hypothesis testing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–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Confidence intervals (preferred!)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–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Careful when performing multiple tests (apply correction)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Relating 2 variables to one another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–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Correlation != causation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Helvetica Neue"/>
              <a:buChar char="–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Even tricker with &gt;2 variables (→ next lecture!)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8" name="Google Shape;748;p85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6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Give us feedback on this lecture here: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https://go.epfl.ch/ada2023-lec4-feedback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Where is Waldo? / Où est Charlie?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4" name="Google Shape;754;p8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5" name="Google Shape;755;p8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 txBox="1"/>
          <p:nvPr/>
        </p:nvSpPr>
        <p:spPr>
          <a:xfrm>
            <a:off x="846600" y="1890425"/>
            <a:ext cx="71481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Part 1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Descriptive statistics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statistics</a:t>
            </a:r>
            <a:endParaRPr/>
          </a:p>
        </p:txBody>
      </p:sp>
      <p:sp>
        <p:nvSpPr>
          <p:cNvPr id="192" name="Google Shape;192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38" y="1458725"/>
            <a:ext cx="44481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14675"/>
            <a:ext cx="2182625" cy="22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457200" y="82296"/>
            <a:ext cx="82296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Means: micro- vs. macro-average</a:t>
            </a:r>
            <a:endParaRPr b="0" i="0" sz="4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1" name="Google Shape;201;p36"/>
          <p:cNvGrpSpPr/>
          <p:nvPr/>
        </p:nvGrpSpPr>
        <p:grpSpPr>
          <a:xfrm>
            <a:off x="965500" y="1352975"/>
            <a:ext cx="7283134" cy="311700"/>
            <a:chOff x="965500" y="1657775"/>
            <a:chExt cx="7283134" cy="311700"/>
          </a:xfrm>
        </p:grpSpPr>
        <p:sp>
          <p:nvSpPr>
            <p:cNvPr id="202" name="Google Shape;202;p36"/>
            <p:cNvSpPr/>
            <p:nvPr/>
          </p:nvSpPr>
          <p:spPr>
            <a:xfrm>
              <a:off x="965500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>
              <a:off x="1422700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>
              <a:off x="1879900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>
              <a:off x="2337100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>
              <a:off x="2831534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>
              <a:off x="3288734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>
              <a:off x="3745934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>
              <a:off x="4203134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>
              <a:off x="4699300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>
              <a:off x="5156500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>
              <a:off x="5613700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>
              <a:off x="6070900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>
              <a:off x="6565334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>
              <a:off x="7022534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>
              <a:off x="7479734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>
              <a:off x="7936934" y="1657775"/>
              <a:ext cx="311700" cy="31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18" name="Google Shape;218;p36"/>
          <p:cNvSpPr/>
          <p:nvPr/>
        </p:nvSpPr>
        <p:spPr>
          <a:xfrm>
            <a:off x="4281060" y="1793725"/>
            <a:ext cx="612900" cy="582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9" name="Google Shape;219;p36"/>
          <p:cNvGrpSpPr/>
          <p:nvPr/>
        </p:nvGrpSpPr>
        <p:grpSpPr>
          <a:xfrm>
            <a:off x="3283109" y="3454201"/>
            <a:ext cx="4510051" cy="315745"/>
            <a:chOff x="3435509" y="3454201"/>
            <a:chExt cx="4510051" cy="315745"/>
          </a:xfrm>
        </p:grpSpPr>
        <p:sp>
          <p:nvSpPr>
            <p:cNvPr id="220" name="Google Shape;220;p36"/>
            <p:cNvSpPr/>
            <p:nvPr/>
          </p:nvSpPr>
          <p:spPr>
            <a:xfrm>
              <a:off x="3435509" y="3454201"/>
              <a:ext cx="311700" cy="296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00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>
              <a:off x="6272937" y="3457622"/>
              <a:ext cx="311700" cy="296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9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>
              <a:off x="7633860" y="3473546"/>
              <a:ext cx="311700" cy="296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53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23" name="Google Shape;223;p36"/>
          <p:cNvSpPr/>
          <p:nvPr/>
        </p:nvSpPr>
        <p:spPr>
          <a:xfrm>
            <a:off x="5528688" y="3746497"/>
            <a:ext cx="612900" cy="582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4" name="Google Shape;224;p36"/>
          <p:cNvCxnSpPr/>
          <p:nvPr/>
        </p:nvCxnSpPr>
        <p:spPr>
          <a:xfrm>
            <a:off x="642950" y="1128275"/>
            <a:ext cx="81633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5" name="Google Shape;225;p36"/>
          <p:cNvGrpSpPr/>
          <p:nvPr/>
        </p:nvGrpSpPr>
        <p:grpSpPr>
          <a:xfrm>
            <a:off x="950750" y="2986038"/>
            <a:ext cx="7316325" cy="366063"/>
            <a:chOff x="950750" y="3290838"/>
            <a:chExt cx="7316325" cy="366063"/>
          </a:xfrm>
        </p:grpSpPr>
        <p:pic>
          <p:nvPicPr>
            <p:cNvPr id="226" name="Google Shape;226;p36"/>
            <p:cNvPicPr preferRelativeResize="0"/>
            <p:nvPr/>
          </p:nvPicPr>
          <p:blipFill rotWithShape="1">
            <a:blip r:embed="rId3">
              <a:alphaModFix/>
            </a:blip>
            <a:srcRect b="69040" l="32426" r="33044" t="0"/>
            <a:stretch/>
          </p:blipFill>
          <p:spPr>
            <a:xfrm>
              <a:off x="5646723" y="3306713"/>
              <a:ext cx="36195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36"/>
            <p:cNvPicPr preferRelativeResize="0"/>
            <p:nvPr/>
          </p:nvPicPr>
          <p:blipFill rotWithShape="1">
            <a:blip r:embed="rId3">
              <a:alphaModFix/>
            </a:blip>
            <a:srcRect b="69040" l="67450" r="0" t="0"/>
            <a:stretch/>
          </p:blipFill>
          <p:spPr>
            <a:xfrm>
              <a:off x="7011475" y="3306725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6"/>
            <p:cNvPicPr preferRelativeResize="0"/>
            <p:nvPr/>
          </p:nvPicPr>
          <p:blipFill rotWithShape="1">
            <a:blip r:embed="rId3">
              <a:alphaModFix/>
            </a:blip>
            <a:srcRect b="69040" l="0" r="67450" t="0"/>
            <a:stretch/>
          </p:blipFill>
          <p:spPr>
            <a:xfrm>
              <a:off x="950750" y="3290838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6"/>
            <p:cNvPicPr preferRelativeResize="0"/>
            <p:nvPr/>
          </p:nvPicPr>
          <p:blipFill rotWithShape="1">
            <a:blip r:embed="rId3">
              <a:alphaModFix/>
            </a:blip>
            <a:srcRect b="69040" l="0" r="67450" t="0"/>
            <a:stretch/>
          </p:blipFill>
          <p:spPr>
            <a:xfrm>
              <a:off x="1392026" y="3290838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6"/>
            <p:cNvPicPr preferRelativeResize="0"/>
            <p:nvPr/>
          </p:nvPicPr>
          <p:blipFill rotWithShape="1">
            <a:blip r:embed="rId3">
              <a:alphaModFix/>
            </a:blip>
            <a:srcRect b="69040" l="0" r="67450" t="0"/>
            <a:stretch/>
          </p:blipFill>
          <p:spPr>
            <a:xfrm>
              <a:off x="1881074" y="3290838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36"/>
            <p:cNvPicPr preferRelativeResize="0"/>
            <p:nvPr/>
          </p:nvPicPr>
          <p:blipFill rotWithShape="1">
            <a:blip r:embed="rId3">
              <a:alphaModFix/>
            </a:blip>
            <a:srcRect b="69040" l="0" r="67450" t="0"/>
            <a:stretch/>
          </p:blipFill>
          <p:spPr>
            <a:xfrm>
              <a:off x="2322350" y="3290838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6"/>
            <p:cNvPicPr preferRelativeResize="0"/>
            <p:nvPr/>
          </p:nvPicPr>
          <p:blipFill rotWithShape="1">
            <a:blip r:embed="rId3">
              <a:alphaModFix/>
            </a:blip>
            <a:srcRect b="69040" l="0" r="67450" t="0"/>
            <a:stretch/>
          </p:blipFill>
          <p:spPr>
            <a:xfrm>
              <a:off x="2811398" y="3290838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6"/>
            <p:cNvPicPr preferRelativeResize="0"/>
            <p:nvPr/>
          </p:nvPicPr>
          <p:blipFill rotWithShape="1">
            <a:blip r:embed="rId3">
              <a:alphaModFix/>
            </a:blip>
            <a:srcRect b="69040" l="0" r="67450" t="0"/>
            <a:stretch/>
          </p:blipFill>
          <p:spPr>
            <a:xfrm>
              <a:off x="3252674" y="3290838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6"/>
            <p:cNvPicPr preferRelativeResize="0"/>
            <p:nvPr/>
          </p:nvPicPr>
          <p:blipFill rotWithShape="1">
            <a:blip r:embed="rId3">
              <a:alphaModFix/>
            </a:blip>
            <a:srcRect b="69040" l="0" r="67450" t="0"/>
            <a:stretch/>
          </p:blipFill>
          <p:spPr>
            <a:xfrm>
              <a:off x="3741722" y="3290838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6"/>
            <p:cNvPicPr preferRelativeResize="0"/>
            <p:nvPr/>
          </p:nvPicPr>
          <p:blipFill rotWithShape="1">
            <a:blip r:embed="rId3">
              <a:alphaModFix/>
            </a:blip>
            <a:srcRect b="69040" l="0" r="67450" t="0"/>
            <a:stretch/>
          </p:blipFill>
          <p:spPr>
            <a:xfrm>
              <a:off x="4198922" y="3290838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6"/>
            <p:cNvPicPr preferRelativeResize="0"/>
            <p:nvPr/>
          </p:nvPicPr>
          <p:blipFill rotWithShape="1">
            <a:blip r:embed="rId3">
              <a:alphaModFix/>
            </a:blip>
            <a:srcRect b="69040" l="0" r="67450" t="0"/>
            <a:stretch/>
          </p:blipFill>
          <p:spPr>
            <a:xfrm>
              <a:off x="4700474" y="3290838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6"/>
            <p:cNvPicPr preferRelativeResize="0"/>
            <p:nvPr/>
          </p:nvPicPr>
          <p:blipFill rotWithShape="1">
            <a:blip r:embed="rId3">
              <a:alphaModFix/>
            </a:blip>
            <a:srcRect b="69040" l="0" r="67450" t="0"/>
            <a:stretch/>
          </p:blipFill>
          <p:spPr>
            <a:xfrm>
              <a:off x="5189522" y="3290838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6"/>
            <p:cNvPicPr preferRelativeResize="0"/>
            <p:nvPr/>
          </p:nvPicPr>
          <p:blipFill rotWithShape="1">
            <a:blip r:embed="rId3">
              <a:alphaModFix/>
            </a:blip>
            <a:srcRect b="69040" l="0" r="67450" t="0"/>
            <a:stretch/>
          </p:blipFill>
          <p:spPr>
            <a:xfrm>
              <a:off x="6103922" y="3290838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6"/>
            <p:cNvPicPr preferRelativeResize="0"/>
            <p:nvPr/>
          </p:nvPicPr>
          <p:blipFill rotWithShape="1">
            <a:blip r:embed="rId3">
              <a:alphaModFix/>
            </a:blip>
            <a:srcRect b="69040" l="32426" r="33044" t="0"/>
            <a:stretch/>
          </p:blipFill>
          <p:spPr>
            <a:xfrm>
              <a:off x="6525854" y="3306713"/>
              <a:ext cx="36195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6"/>
            <p:cNvPicPr preferRelativeResize="0"/>
            <p:nvPr/>
          </p:nvPicPr>
          <p:blipFill rotWithShape="1">
            <a:blip r:embed="rId3">
              <a:alphaModFix/>
            </a:blip>
            <a:srcRect b="69040" l="67450" r="0" t="0"/>
            <a:stretch/>
          </p:blipFill>
          <p:spPr>
            <a:xfrm>
              <a:off x="7468675" y="3306725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6"/>
            <p:cNvPicPr preferRelativeResize="0"/>
            <p:nvPr/>
          </p:nvPicPr>
          <p:blipFill rotWithShape="1">
            <a:blip r:embed="rId3">
              <a:alphaModFix/>
            </a:blip>
            <a:srcRect b="69040" l="67450" r="0" t="0"/>
            <a:stretch/>
          </p:blipFill>
          <p:spPr>
            <a:xfrm>
              <a:off x="7925875" y="3306725"/>
              <a:ext cx="341200" cy="350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36"/>
          <p:cNvSpPr txBox="1"/>
          <p:nvPr/>
        </p:nvSpPr>
        <p:spPr>
          <a:xfrm>
            <a:off x="3329455" y="2252150"/>
            <a:ext cx="245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micro-average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205255" y="3359881"/>
            <a:ext cx="245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roup averages →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3546476" y="4293625"/>
            <a:ext cx="460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acro-average (a.k.a. “grand mean”)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(= average of group averages)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 statistics</a:t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statistic is said to be robust if it is not sensitive to </a:t>
            </a:r>
            <a:r>
              <a:rPr b="1" lang="en"/>
              <a:t>extreme values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Min, max, mean, std are not robust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Median, quartiles (and others) are robust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Check these </a:t>
            </a:r>
            <a:r>
              <a:rPr lang="en" u="sng">
                <a:solidFill>
                  <a:schemeClr val="hlink"/>
                </a:solidFill>
                <a:hlinkClick r:id="rId3"/>
              </a:rPr>
              <a:t>Wikipedia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pages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24" y="2532150"/>
            <a:ext cx="2268925" cy="15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/>
          <p:nvPr/>
        </p:nvSpPr>
        <p:spPr>
          <a:xfrm>
            <a:off x="189725" y="3027525"/>
            <a:ext cx="202200" cy="393600"/>
          </a:xfrm>
          <a:prstGeom prst="rect">
            <a:avLst/>
          </a:prstGeom>
          <a:solidFill>
            <a:srgbClr val="FFE599">
              <a:alpha val="5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/>
          <p:nvPr/>
        </p:nvSpPr>
        <p:spPr>
          <a:xfrm>
            <a:off x="189725" y="3877000"/>
            <a:ext cx="202200" cy="119700"/>
          </a:xfrm>
          <a:prstGeom prst="rect">
            <a:avLst/>
          </a:prstGeom>
          <a:solidFill>
            <a:srgbClr val="FFE599">
              <a:alpha val="5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189725" y="3452263"/>
            <a:ext cx="202200" cy="393600"/>
          </a:xfrm>
          <a:prstGeom prst="rect">
            <a:avLst/>
          </a:prstGeom>
          <a:solidFill>
            <a:srgbClr val="0070C0">
              <a:alpha val="4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5644500" y="2783950"/>
            <a:ext cx="1489200" cy="322800"/>
          </a:xfrm>
          <a:prstGeom prst="rect">
            <a:avLst/>
          </a:prstGeom>
          <a:solidFill>
            <a:srgbClr val="FFE599">
              <a:alpha val="5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/>
          <p:nvPr/>
        </p:nvSpPr>
        <p:spPr>
          <a:xfrm>
            <a:off x="7044750" y="3421121"/>
            <a:ext cx="907800" cy="274500"/>
          </a:xfrm>
          <a:prstGeom prst="rect">
            <a:avLst/>
          </a:prstGeom>
          <a:solidFill>
            <a:srgbClr val="0070C0">
              <a:alpha val="4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75" y="1080650"/>
            <a:ext cx="2475600" cy="6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8337650" y="1466447"/>
            <a:ext cx="202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x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260" name="Google Shape;260;p37"/>
          <p:cNvCxnSpPr/>
          <p:nvPr/>
        </p:nvCxnSpPr>
        <p:spPr>
          <a:xfrm>
            <a:off x="371225" y="1687000"/>
            <a:ext cx="84720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